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30267275" cy="42794238"/>
  <p:notesSz cx="7004050" cy="9290050"/>
  <p:defaultTextStyle>
    <a:defPPr>
      <a:defRPr lang="en-US"/>
    </a:defPPr>
    <a:lvl1pPr marL="0" algn="l" defTabSz="4174556" rtl="0" eaLnBrk="1" latinLnBrk="0" hangingPunct="1">
      <a:defRPr sz="8200" kern="1200">
        <a:solidFill>
          <a:schemeClr val="tx1"/>
        </a:solidFill>
        <a:latin typeface="+mn-lt"/>
        <a:ea typeface="+mn-ea"/>
        <a:cs typeface="+mn-cs"/>
      </a:defRPr>
    </a:lvl1pPr>
    <a:lvl2pPr marL="2087278" algn="l" defTabSz="4174556" rtl="0" eaLnBrk="1" latinLnBrk="0" hangingPunct="1">
      <a:defRPr sz="8200" kern="1200">
        <a:solidFill>
          <a:schemeClr val="tx1"/>
        </a:solidFill>
        <a:latin typeface="+mn-lt"/>
        <a:ea typeface="+mn-ea"/>
        <a:cs typeface="+mn-cs"/>
      </a:defRPr>
    </a:lvl2pPr>
    <a:lvl3pPr marL="4174556" algn="l" defTabSz="4174556" rtl="0" eaLnBrk="1" latinLnBrk="0" hangingPunct="1">
      <a:defRPr sz="8200" kern="1200">
        <a:solidFill>
          <a:schemeClr val="tx1"/>
        </a:solidFill>
        <a:latin typeface="+mn-lt"/>
        <a:ea typeface="+mn-ea"/>
        <a:cs typeface="+mn-cs"/>
      </a:defRPr>
    </a:lvl3pPr>
    <a:lvl4pPr marL="6261834" algn="l" defTabSz="4174556" rtl="0" eaLnBrk="1" latinLnBrk="0" hangingPunct="1">
      <a:defRPr sz="8200" kern="1200">
        <a:solidFill>
          <a:schemeClr val="tx1"/>
        </a:solidFill>
        <a:latin typeface="+mn-lt"/>
        <a:ea typeface="+mn-ea"/>
        <a:cs typeface="+mn-cs"/>
      </a:defRPr>
    </a:lvl4pPr>
    <a:lvl5pPr marL="8349113" algn="l" defTabSz="4174556" rtl="0" eaLnBrk="1" latinLnBrk="0" hangingPunct="1">
      <a:defRPr sz="8200" kern="1200">
        <a:solidFill>
          <a:schemeClr val="tx1"/>
        </a:solidFill>
        <a:latin typeface="+mn-lt"/>
        <a:ea typeface="+mn-ea"/>
        <a:cs typeface="+mn-cs"/>
      </a:defRPr>
    </a:lvl5pPr>
    <a:lvl6pPr marL="10436390" algn="l" defTabSz="4174556" rtl="0" eaLnBrk="1" latinLnBrk="0" hangingPunct="1">
      <a:defRPr sz="8200" kern="1200">
        <a:solidFill>
          <a:schemeClr val="tx1"/>
        </a:solidFill>
        <a:latin typeface="+mn-lt"/>
        <a:ea typeface="+mn-ea"/>
        <a:cs typeface="+mn-cs"/>
      </a:defRPr>
    </a:lvl6pPr>
    <a:lvl7pPr marL="12523668" algn="l" defTabSz="4174556" rtl="0" eaLnBrk="1" latinLnBrk="0" hangingPunct="1">
      <a:defRPr sz="8200" kern="1200">
        <a:solidFill>
          <a:schemeClr val="tx1"/>
        </a:solidFill>
        <a:latin typeface="+mn-lt"/>
        <a:ea typeface="+mn-ea"/>
        <a:cs typeface="+mn-cs"/>
      </a:defRPr>
    </a:lvl7pPr>
    <a:lvl8pPr marL="14610946" algn="l" defTabSz="4174556" rtl="0" eaLnBrk="1" latinLnBrk="0" hangingPunct="1">
      <a:defRPr sz="8200" kern="1200">
        <a:solidFill>
          <a:schemeClr val="tx1"/>
        </a:solidFill>
        <a:latin typeface="+mn-lt"/>
        <a:ea typeface="+mn-ea"/>
        <a:cs typeface="+mn-cs"/>
      </a:defRPr>
    </a:lvl8pPr>
    <a:lvl9pPr marL="16698224" algn="l" defTabSz="4174556" rtl="0" eaLnBrk="1" latinLnBrk="0" hangingPunct="1">
      <a:defRPr sz="82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327" userDrawn="1">
          <p15:clr>
            <a:srgbClr val="A4A3A4"/>
          </p15:clr>
        </p15:guide>
        <p15:guide id="2" pos="9533">
          <p15:clr>
            <a:srgbClr val="A4A3A4"/>
          </p15:clr>
        </p15:guide>
        <p15:guide id="3" orient="horz" pos="1357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60" autoAdjust="0"/>
    <p:restoredTop sz="94676" autoAdjust="0"/>
  </p:normalViewPr>
  <p:slideViewPr>
    <p:cSldViewPr>
      <p:cViewPr>
        <p:scale>
          <a:sx n="75" d="100"/>
          <a:sy n="75" d="100"/>
        </p:scale>
        <p:origin x="-3744" y="-11082"/>
      </p:cViewPr>
      <p:guideLst>
        <p:guide orient="horz" pos="24327"/>
        <p:guide pos="9533"/>
        <p:guide orient="horz" pos="13579"/>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5300" cy="465138"/>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967163" y="0"/>
            <a:ext cx="3035300" cy="465138"/>
          </a:xfrm>
          <a:prstGeom prst="rect">
            <a:avLst/>
          </a:prstGeom>
        </p:spPr>
        <p:txBody>
          <a:bodyPr vert="horz" lIns="91440" tIns="45720" rIns="91440" bIns="45720" rtlCol="0"/>
          <a:lstStyle>
            <a:lvl1pPr algn="r">
              <a:defRPr sz="1200"/>
            </a:lvl1pPr>
          </a:lstStyle>
          <a:p>
            <a:fld id="{DDD560F3-73E2-4070-99C0-1FBD216CF1CA}" type="datetimeFigureOut">
              <a:rPr lang="el-GR" smtClean="0"/>
              <a:t>7/6/2019</a:t>
            </a:fld>
            <a:endParaRPr lang="el-GR"/>
          </a:p>
        </p:txBody>
      </p:sp>
      <p:sp>
        <p:nvSpPr>
          <p:cNvPr id="4" name="Slide Image Placeholder 3"/>
          <p:cNvSpPr>
            <a:spLocks noGrp="1" noRot="1" noChangeAspect="1"/>
          </p:cNvSpPr>
          <p:nvPr>
            <p:ph type="sldImg" idx="2"/>
          </p:nvPr>
        </p:nvSpPr>
        <p:spPr>
          <a:xfrm>
            <a:off x="2393950" y="1162050"/>
            <a:ext cx="2216150" cy="3135313"/>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700088" y="4470400"/>
            <a:ext cx="5603875" cy="365918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6" name="Footer Placeholder 5"/>
          <p:cNvSpPr>
            <a:spLocks noGrp="1"/>
          </p:cNvSpPr>
          <p:nvPr>
            <p:ph type="ftr" sz="quarter" idx="4"/>
          </p:nvPr>
        </p:nvSpPr>
        <p:spPr>
          <a:xfrm>
            <a:off x="0" y="8824913"/>
            <a:ext cx="3035300" cy="465137"/>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967163" y="8824913"/>
            <a:ext cx="3035300" cy="465137"/>
          </a:xfrm>
          <a:prstGeom prst="rect">
            <a:avLst/>
          </a:prstGeom>
        </p:spPr>
        <p:txBody>
          <a:bodyPr vert="horz" lIns="91440" tIns="45720" rIns="91440" bIns="45720" rtlCol="0" anchor="b"/>
          <a:lstStyle>
            <a:lvl1pPr algn="r">
              <a:defRPr sz="1200"/>
            </a:lvl1pPr>
          </a:lstStyle>
          <a:p>
            <a:fld id="{E9929DBE-F30C-4AEA-8B09-3CBF810145BD}" type="slidenum">
              <a:rPr lang="el-GR" smtClean="0"/>
              <a:t>‹#›</a:t>
            </a:fld>
            <a:endParaRPr lang="el-GR"/>
          </a:p>
        </p:txBody>
      </p:sp>
    </p:spTree>
    <p:extLst>
      <p:ext uri="{BB962C8B-B14F-4D97-AF65-F5344CB8AC3E}">
        <p14:creationId xmlns:p14="http://schemas.microsoft.com/office/powerpoint/2010/main" val="41100790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9929DBE-F30C-4AEA-8B09-3CBF810145BD}" type="slidenum">
              <a:rPr lang="el-GR" smtClean="0"/>
              <a:t>1</a:t>
            </a:fld>
            <a:endParaRPr lang="el-GR"/>
          </a:p>
        </p:txBody>
      </p:sp>
    </p:spTree>
    <p:extLst>
      <p:ext uri="{BB962C8B-B14F-4D97-AF65-F5344CB8AC3E}">
        <p14:creationId xmlns:p14="http://schemas.microsoft.com/office/powerpoint/2010/main" val="411703072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1" name="Rectangle 10"/>
          <p:cNvSpPr/>
          <p:nvPr userDrawn="1"/>
        </p:nvSpPr>
        <p:spPr>
          <a:xfrm>
            <a:off x="29426517" y="0"/>
            <a:ext cx="840758" cy="42794238"/>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6970" tIns="43485" rIns="86970" bIns="43485" rtlCol="0" anchor="ctr"/>
          <a:lstStyle/>
          <a:p>
            <a:pPr algn="ctr"/>
            <a:endParaRPr lang="en-US" dirty="0"/>
          </a:p>
        </p:txBody>
      </p:sp>
      <p:sp>
        <p:nvSpPr>
          <p:cNvPr id="10" name="Rectangle 9"/>
          <p:cNvSpPr/>
          <p:nvPr userDrawn="1"/>
        </p:nvSpPr>
        <p:spPr>
          <a:xfrm>
            <a:off x="0" y="0"/>
            <a:ext cx="840758" cy="42794238"/>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6970" tIns="43485" rIns="86970" bIns="43485" rtlCol="0" anchor="ctr"/>
          <a:lstStyle/>
          <a:p>
            <a:pPr algn="ctr"/>
            <a:endParaRPr lang="en-US" dirty="0"/>
          </a:p>
        </p:txBody>
      </p:sp>
      <p:sp>
        <p:nvSpPr>
          <p:cNvPr id="7" name="Rectangle 6"/>
          <p:cNvSpPr/>
          <p:nvPr userDrawn="1"/>
        </p:nvSpPr>
        <p:spPr>
          <a:xfrm>
            <a:off x="0" y="0"/>
            <a:ext cx="30267275" cy="534927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86970" tIns="43485" rIns="86970" bIns="43485" rtlCol="0" anchor="ctr"/>
          <a:lstStyle/>
          <a:p>
            <a:pPr algn="ctr"/>
            <a:endParaRPr lang="en-US" dirty="0"/>
          </a:p>
        </p:txBody>
      </p:sp>
      <p:sp>
        <p:nvSpPr>
          <p:cNvPr id="8" name="Rectangle 7"/>
          <p:cNvSpPr/>
          <p:nvPr userDrawn="1"/>
        </p:nvSpPr>
        <p:spPr>
          <a:xfrm>
            <a:off x="0" y="40447119"/>
            <a:ext cx="30267275" cy="2347119"/>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6970" tIns="43485" rIns="86970" bIns="43485" rtlCol="0" anchor="ctr"/>
          <a:lstStyle/>
          <a:p>
            <a:pPr algn="ctr"/>
            <a:endParaRPr lang="en-US" dirty="0"/>
          </a:p>
        </p:txBody>
      </p:sp>
      <p:sp>
        <p:nvSpPr>
          <p:cNvPr id="9" name="Instructions"/>
          <p:cNvSpPr/>
          <p:nvPr userDrawn="1"/>
        </p:nvSpPr>
        <p:spPr>
          <a:xfrm>
            <a:off x="-12611365" y="0"/>
            <a:ext cx="11770607" cy="4279423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17425" tIns="217425" rIns="217425" bIns="217425"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2282"/>
              </a:spcAft>
            </a:pPr>
            <a:r>
              <a:rPr lang="en-US" sz="8800" dirty="0">
                <a:solidFill>
                  <a:srgbClr val="7F7F7F"/>
                </a:solidFill>
                <a:latin typeface="Calibri" pitchFamily="34" charset="0"/>
                <a:cs typeface="Calibri" panose="020F0502020204030204" pitchFamily="34" charset="0"/>
              </a:rPr>
              <a:t>Poster Print Size:</a:t>
            </a:r>
            <a:endParaRPr sz="8800" dirty="0">
              <a:solidFill>
                <a:srgbClr val="7F7F7F"/>
              </a:solidFill>
              <a:latin typeface="Calibri" pitchFamily="34" charset="0"/>
              <a:cs typeface="Calibri" panose="020F0502020204030204" pitchFamily="34" charset="0"/>
            </a:endParaRPr>
          </a:p>
          <a:p>
            <a:pPr lvl="0">
              <a:spcBef>
                <a:spcPts val="0"/>
              </a:spcBef>
              <a:spcAft>
                <a:spcPts val="2282"/>
              </a:spcAft>
            </a:pPr>
            <a:r>
              <a:rPr lang="en-US" sz="6000" dirty="0">
                <a:solidFill>
                  <a:srgbClr val="7F7F7F"/>
                </a:solidFill>
                <a:latin typeface="Calibri" pitchFamily="34" charset="0"/>
                <a:cs typeface="Calibri" panose="020F0502020204030204" pitchFamily="34" charset="0"/>
              </a:rPr>
              <a:t>This poster template is set up for A0</a:t>
            </a:r>
            <a:r>
              <a:rPr lang="en-US" sz="6000" baseline="0" dirty="0">
                <a:solidFill>
                  <a:srgbClr val="7F7F7F"/>
                </a:solidFill>
                <a:latin typeface="Calibri" pitchFamily="34" charset="0"/>
                <a:cs typeface="Calibri" panose="020F0502020204030204" pitchFamily="34" charset="0"/>
              </a:rPr>
              <a:t> international paper size of 1189 mm x 841 mm</a:t>
            </a:r>
            <a:r>
              <a:rPr lang="en-US" sz="6000" dirty="0">
                <a:solidFill>
                  <a:srgbClr val="7F7F7F"/>
                </a:solidFill>
                <a:latin typeface="Calibri" pitchFamily="34" charset="0"/>
                <a:cs typeface="Calibri" panose="020F0502020204030204" pitchFamily="34" charset="0"/>
              </a:rPr>
              <a:t> (46.8” high by 33.1” wide). It can be printed at</a:t>
            </a:r>
            <a:r>
              <a:rPr lang="en-US" sz="6000" baseline="0" dirty="0">
                <a:solidFill>
                  <a:srgbClr val="7F7F7F"/>
                </a:solidFill>
                <a:latin typeface="Calibri" pitchFamily="34" charset="0"/>
                <a:cs typeface="Calibri" panose="020F0502020204030204" pitchFamily="34" charset="0"/>
              </a:rPr>
              <a:t> 70.6% for an A1 poster of 841 mm x 594 mm.</a:t>
            </a:r>
            <a:endParaRPr lang="en-US" sz="6000" dirty="0">
              <a:solidFill>
                <a:srgbClr val="7F7F7F"/>
              </a:solidFill>
              <a:latin typeface="Calibri" pitchFamily="34" charset="0"/>
              <a:cs typeface="Calibri" panose="020F0502020204030204" pitchFamily="34" charset="0"/>
            </a:endParaRPr>
          </a:p>
          <a:p>
            <a:pPr lvl="0">
              <a:spcBef>
                <a:spcPts val="0"/>
              </a:spcBef>
              <a:spcAft>
                <a:spcPts val="2282"/>
              </a:spcAft>
            </a:pPr>
            <a:r>
              <a:rPr lang="en-US" sz="8800" dirty="0">
                <a:solidFill>
                  <a:srgbClr val="7F7F7F"/>
                </a:solidFill>
                <a:latin typeface="Calibri" pitchFamily="34" charset="0"/>
                <a:cs typeface="Calibri" panose="020F0502020204030204" pitchFamily="34" charset="0"/>
              </a:rPr>
              <a:t>Placeholders</a:t>
            </a:r>
            <a:r>
              <a:rPr sz="8800" dirty="0">
                <a:solidFill>
                  <a:srgbClr val="7F7F7F"/>
                </a:solidFill>
                <a:latin typeface="Calibri" pitchFamily="34" charset="0"/>
                <a:cs typeface="Calibri" panose="020F0502020204030204" pitchFamily="34" charset="0"/>
              </a:rPr>
              <a:t>:</a:t>
            </a:r>
          </a:p>
          <a:p>
            <a:pPr lvl="0">
              <a:spcBef>
                <a:spcPts val="0"/>
              </a:spcBef>
              <a:spcAft>
                <a:spcPts val="2282"/>
              </a:spcAft>
            </a:pPr>
            <a:r>
              <a:rPr sz="6000" dirty="0">
                <a:solidFill>
                  <a:srgbClr val="7F7F7F"/>
                </a:solidFill>
                <a:latin typeface="Calibri" pitchFamily="34" charset="0"/>
                <a:cs typeface="Calibri" panose="020F0502020204030204" pitchFamily="34" charset="0"/>
              </a:rPr>
              <a:t>The </a:t>
            </a:r>
            <a:r>
              <a:rPr lang="en-US" sz="6000" dirty="0">
                <a:solidFill>
                  <a:srgbClr val="7F7F7F"/>
                </a:solidFill>
                <a:latin typeface="Calibri" pitchFamily="34" charset="0"/>
                <a:cs typeface="Calibri" panose="020F0502020204030204" pitchFamily="34" charset="0"/>
              </a:rPr>
              <a:t>various elements included</a:t>
            </a:r>
            <a:r>
              <a:rPr sz="6000" dirty="0">
                <a:solidFill>
                  <a:srgbClr val="7F7F7F"/>
                </a:solidFill>
                <a:latin typeface="Calibri" pitchFamily="34" charset="0"/>
                <a:cs typeface="Calibri" panose="020F0502020204030204" pitchFamily="34" charset="0"/>
              </a:rPr>
              <a:t> in this </a:t>
            </a:r>
            <a:r>
              <a:rPr lang="en-US" sz="6000" dirty="0">
                <a:solidFill>
                  <a:srgbClr val="7F7F7F"/>
                </a:solidFill>
                <a:latin typeface="Calibri" pitchFamily="34" charset="0"/>
                <a:cs typeface="Calibri" panose="020F0502020204030204" pitchFamily="34" charset="0"/>
              </a:rPr>
              <a:t>poster are ones</a:t>
            </a:r>
            <a:r>
              <a:rPr lang="en-US" sz="6000" baseline="0" dirty="0">
                <a:solidFill>
                  <a:srgbClr val="7F7F7F"/>
                </a:solidFill>
                <a:latin typeface="Calibri" pitchFamily="34" charset="0"/>
                <a:cs typeface="Calibri" panose="020F0502020204030204" pitchFamily="34" charset="0"/>
              </a:rPr>
              <a:t> we often see in medical, research, and scientific posters.</a:t>
            </a:r>
            <a:r>
              <a:rPr sz="6000" dirty="0">
                <a:solidFill>
                  <a:srgbClr val="7F7F7F"/>
                </a:solidFill>
                <a:latin typeface="Calibri" pitchFamily="34" charset="0"/>
                <a:cs typeface="Calibri" panose="020F0502020204030204" pitchFamily="34" charset="0"/>
              </a:rPr>
              <a:t> </a:t>
            </a:r>
            <a:r>
              <a:rPr lang="en-US" sz="6000" dirty="0">
                <a:solidFill>
                  <a:srgbClr val="7F7F7F"/>
                </a:solidFill>
                <a:latin typeface="Calibri" pitchFamily="34" charset="0"/>
                <a:cs typeface="Calibri" panose="020F0502020204030204" pitchFamily="34" charset="0"/>
              </a:rPr>
              <a:t>Feel</a:t>
            </a:r>
            <a:r>
              <a:rPr lang="en-US" sz="6000" baseline="0" dirty="0">
                <a:solidFill>
                  <a:srgbClr val="7F7F7F"/>
                </a:solidFill>
                <a:latin typeface="Calibri" pitchFamily="34" charset="0"/>
                <a:cs typeface="Calibri" panose="020F0502020204030204" pitchFamily="34" charset="0"/>
              </a:rPr>
              <a:t> free to edit, move,  add, and delete items, or change the layout to suit your needs. Always check with your conference organizer for specific requirements.</a:t>
            </a:r>
          </a:p>
          <a:p>
            <a:pPr lvl="0">
              <a:spcBef>
                <a:spcPts val="0"/>
              </a:spcBef>
              <a:spcAft>
                <a:spcPts val="2282"/>
              </a:spcAft>
            </a:pPr>
            <a:r>
              <a:rPr lang="en-US" sz="8800" dirty="0">
                <a:solidFill>
                  <a:srgbClr val="7F7F7F"/>
                </a:solidFill>
                <a:latin typeface="Calibri" pitchFamily="34" charset="0"/>
                <a:cs typeface="Calibri" panose="020F0502020204030204" pitchFamily="34" charset="0"/>
              </a:rPr>
              <a:t>Image</a:t>
            </a:r>
            <a:r>
              <a:rPr lang="en-US" sz="8800" baseline="0" dirty="0">
                <a:solidFill>
                  <a:srgbClr val="7F7F7F"/>
                </a:solidFill>
                <a:latin typeface="Calibri" pitchFamily="34" charset="0"/>
                <a:cs typeface="Calibri" panose="020F0502020204030204" pitchFamily="34" charset="0"/>
              </a:rPr>
              <a:t> Quality</a:t>
            </a:r>
            <a:r>
              <a:rPr lang="en-US" sz="8800" dirty="0">
                <a:solidFill>
                  <a:srgbClr val="7F7F7F"/>
                </a:solidFill>
                <a:latin typeface="Calibri" pitchFamily="34" charset="0"/>
                <a:cs typeface="Calibri" panose="020F0502020204030204" pitchFamily="34" charset="0"/>
              </a:rPr>
              <a:t>:</a:t>
            </a:r>
          </a:p>
          <a:p>
            <a:pPr lvl="0">
              <a:spcBef>
                <a:spcPts val="0"/>
              </a:spcBef>
              <a:spcAft>
                <a:spcPts val="2282"/>
              </a:spcAft>
            </a:pPr>
            <a:r>
              <a:rPr lang="en-US" sz="6000" dirty="0">
                <a:solidFill>
                  <a:srgbClr val="7F7F7F"/>
                </a:solidFill>
                <a:latin typeface="Calibri" pitchFamily="34" charset="0"/>
                <a:cs typeface="Calibri" panose="020F0502020204030204" pitchFamily="34" charset="0"/>
              </a:rPr>
              <a:t>You can place digital photos or logo art in your poster file by selecting the </a:t>
            </a:r>
            <a:r>
              <a:rPr lang="en-US" sz="6000" b="1" dirty="0">
                <a:solidFill>
                  <a:srgbClr val="7F7F7F"/>
                </a:solidFill>
                <a:latin typeface="Calibri" pitchFamily="34" charset="0"/>
                <a:cs typeface="Calibri" panose="020F0502020204030204" pitchFamily="34" charset="0"/>
              </a:rPr>
              <a:t>Insert, Picture</a:t>
            </a:r>
            <a:r>
              <a:rPr lang="en-US" sz="6000" dirty="0">
                <a:solidFill>
                  <a:srgbClr val="7F7F7F"/>
                </a:solidFill>
                <a:latin typeface="Calibri" pitchFamily="34" charset="0"/>
                <a:cs typeface="Calibri" panose="020F0502020204030204" pitchFamily="34" charset="0"/>
              </a:rPr>
              <a:t> command, or by using standard copy &amp; paste. For best results, all graphic elements should be at least </a:t>
            </a:r>
            <a:r>
              <a:rPr lang="en-US" sz="6000" b="1" dirty="0">
                <a:solidFill>
                  <a:srgbClr val="7F7F7F"/>
                </a:solidFill>
                <a:latin typeface="Calibri" pitchFamily="34" charset="0"/>
                <a:cs typeface="Calibri" panose="020F0502020204030204" pitchFamily="34" charset="0"/>
              </a:rPr>
              <a:t>150-200 pixels per inch in their final printed size</a:t>
            </a:r>
            <a:r>
              <a:rPr lang="en-US" sz="6000" dirty="0">
                <a:solidFill>
                  <a:srgbClr val="7F7F7F"/>
                </a:solidFill>
                <a:latin typeface="Calibri" pitchFamily="34" charset="0"/>
                <a:cs typeface="Calibri" panose="020F0502020204030204" pitchFamily="34" charset="0"/>
              </a:rPr>
              <a:t>. For instance, a 1600 x 1200 pixel</a:t>
            </a:r>
            <a:r>
              <a:rPr lang="en-US" sz="6000" baseline="0" dirty="0">
                <a:solidFill>
                  <a:srgbClr val="7F7F7F"/>
                </a:solidFill>
                <a:latin typeface="Calibri" pitchFamily="34" charset="0"/>
                <a:cs typeface="Calibri" panose="020F0502020204030204" pitchFamily="34" charset="0"/>
              </a:rPr>
              <a:t> photo will usually look fine up to </a:t>
            </a:r>
            <a:r>
              <a:rPr lang="en-US" sz="6000" dirty="0">
                <a:solidFill>
                  <a:srgbClr val="7F7F7F"/>
                </a:solidFill>
                <a:latin typeface="Calibri" pitchFamily="34" charset="0"/>
                <a:cs typeface="Calibri" panose="020F0502020204030204" pitchFamily="34" charset="0"/>
              </a:rPr>
              <a:t>8“-10” wide on your printed poster.</a:t>
            </a:r>
          </a:p>
          <a:p>
            <a:pPr lvl="0">
              <a:spcBef>
                <a:spcPts val="0"/>
              </a:spcBef>
              <a:spcAft>
                <a:spcPts val="2282"/>
              </a:spcAft>
            </a:pPr>
            <a:r>
              <a:rPr lang="en-US" sz="6000" dirty="0">
                <a:solidFill>
                  <a:srgbClr val="7F7F7F"/>
                </a:solidFill>
                <a:latin typeface="Calibri" pitchFamily="34" charset="0"/>
                <a:cs typeface="Calibri" panose="020F0502020204030204" pitchFamily="34" charset="0"/>
              </a:rPr>
              <a:t>To preview the print quality of images, select a magnification of 100% when previewing your poster. This will give you a good idea of what it will look like in print. If you are laying out a large poster and using half-scale dimensions, be sure to preview your graphics at 200% to see them at their final printed size.</a:t>
            </a:r>
          </a:p>
          <a:p>
            <a:pPr lvl="0">
              <a:spcBef>
                <a:spcPts val="0"/>
              </a:spcBef>
              <a:spcAft>
                <a:spcPts val="2282"/>
              </a:spcAft>
            </a:pPr>
            <a:r>
              <a:rPr lang="en-US" sz="6000" dirty="0">
                <a:solidFill>
                  <a:srgbClr val="7F7F7F"/>
                </a:solidFill>
                <a:latin typeface="Calibri" pitchFamily="34" charset="0"/>
                <a:cs typeface="Calibri" panose="020F0502020204030204" pitchFamily="34" charset="0"/>
              </a:rPr>
              <a:t>Please note that graphics from websites (such as the logo on your hospital's or university's home page) will only be 72dpi and not suitable for printing.</a:t>
            </a:r>
          </a:p>
          <a:p>
            <a:pPr lvl="0" algn="ctr">
              <a:spcBef>
                <a:spcPts val="0"/>
              </a:spcBef>
              <a:spcAft>
                <a:spcPts val="2282"/>
              </a:spcAft>
            </a:pPr>
            <a:r>
              <a:rPr lang="en-US" sz="4400" dirty="0">
                <a:solidFill>
                  <a:srgbClr val="7F7F7F"/>
                </a:solidFill>
                <a:latin typeface="Calibri" pitchFamily="34" charset="0"/>
                <a:cs typeface="Calibri" panose="020F0502020204030204" pitchFamily="34" charset="0"/>
              </a:rPr>
              <a:t/>
            </a:r>
            <a:br>
              <a:rPr lang="en-US" sz="4400" dirty="0">
                <a:solidFill>
                  <a:srgbClr val="7F7F7F"/>
                </a:solidFill>
                <a:latin typeface="Calibri" pitchFamily="34" charset="0"/>
                <a:cs typeface="Calibri" panose="020F0502020204030204" pitchFamily="34" charset="0"/>
              </a:rPr>
            </a:br>
            <a:r>
              <a:rPr lang="en-US" sz="4400" dirty="0">
                <a:solidFill>
                  <a:srgbClr val="7F7F7F"/>
                </a:solidFill>
                <a:latin typeface="Calibri" pitchFamily="34" charset="0"/>
                <a:cs typeface="Calibri" panose="020F0502020204030204" pitchFamily="34" charset="0"/>
              </a:rPr>
              <a:t>[This sidebar area does not print.]</a:t>
            </a:r>
          </a:p>
        </p:txBody>
      </p:sp>
      <p:grpSp>
        <p:nvGrpSpPr>
          <p:cNvPr id="2" name="Group 1"/>
          <p:cNvGrpSpPr/>
          <p:nvPr userDrawn="1"/>
        </p:nvGrpSpPr>
        <p:grpSpPr>
          <a:xfrm>
            <a:off x="31108033" y="0"/>
            <a:ext cx="11770607" cy="42794238"/>
            <a:chOff x="33832800" y="0"/>
            <a:chExt cx="12801600" cy="43891200"/>
          </a:xfrm>
        </p:grpSpPr>
        <p:sp>
          <p:nvSpPr>
            <p:cNvPr id="13" name="Instructions"/>
            <p:cNvSpPr/>
            <p:nvPr userDrawn="1"/>
          </p:nvSpPr>
          <p:spPr>
            <a:xfrm>
              <a:off x="33832800" y="0"/>
              <a:ext cx="12801600" cy="438912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2282"/>
                </a:spcAft>
              </a:pPr>
              <a:r>
                <a:rPr lang="en-US" sz="8800" dirty="0">
                  <a:solidFill>
                    <a:schemeClr val="bg1">
                      <a:lumMod val="50000"/>
                    </a:schemeClr>
                  </a:solidFill>
                  <a:latin typeface="Calibri" pitchFamily="34" charset="0"/>
                  <a:cs typeface="Calibri" panose="020F0502020204030204" pitchFamily="34" charset="0"/>
                </a:rPr>
                <a:t>Change</a:t>
              </a:r>
              <a:r>
                <a:rPr lang="en-US" sz="8800" baseline="0" dirty="0">
                  <a:solidFill>
                    <a:schemeClr val="bg1">
                      <a:lumMod val="50000"/>
                    </a:schemeClr>
                  </a:solidFill>
                  <a:latin typeface="Calibri" pitchFamily="34" charset="0"/>
                  <a:cs typeface="Calibri" panose="020F0502020204030204" pitchFamily="34" charset="0"/>
                </a:rPr>
                <a:t> Color Theme</a:t>
              </a:r>
              <a:r>
                <a:rPr lang="en-US" sz="8800" dirty="0">
                  <a:solidFill>
                    <a:schemeClr val="bg1">
                      <a:lumMod val="50000"/>
                    </a:schemeClr>
                  </a:solidFill>
                  <a:latin typeface="Calibri" pitchFamily="34" charset="0"/>
                  <a:cs typeface="Calibri" panose="020F0502020204030204" pitchFamily="34" charset="0"/>
                </a:rPr>
                <a:t>:</a:t>
              </a:r>
              <a:endParaRPr sz="8800" dirty="0">
                <a:solidFill>
                  <a:schemeClr val="bg1">
                    <a:lumMod val="50000"/>
                  </a:schemeClr>
                </a:solidFill>
                <a:latin typeface="Calibri" pitchFamily="34" charset="0"/>
                <a:cs typeface="Calibri" panose="020F0502020204030204" pitchFamily="34" charset="0"/>
              </a:endParaRPr>
            </a:p>
            <a:p>
              <a:pPr lvl="0">
                <a:spcBef>
                  <a:spcPts val="0"/>
                </a:spcBef>
                <a:spcAft>
                  <a:spcPts val="2282"/>
                </a:spcAft>
              </a:pPr>
              <a:r>
                <a:rPr lang="en-US" sz="6000" dirty="0">
                  <a:solidFill>
                    <a:schemeClr val="bg1">
                      <a:lumMod val="50000"/>
                    </a:schemeClr>
                  </a:solidFill>
                  <a:latin typeface="Calibri" pitchFamily="34" charset="0"/>
                  <a:cs typeface="Calibri" panose="020F0502020204030204" pitchFamily="34" charset="0"/>
                </a:rPr>
                <a:t>This template is designed to use the built-in color themes in</a:t>
              </a:r>
              <a:r>
                <a:rPr lang="en-US" sz="6000" baseline="0" dirty="0">
                  <a:solidFill>
                    <a:schemeClr val="bg1">
                      <a:lumMod val="50000"/>
                    </a:schemeClr>
                  </a:solidFill>
                  <a:latin typeface="Calibri" pitchFamily="34" charset="0"/>
                  <a:cs typeface="Calibri" panose="020F0502020204030204" pitchFamily="34" charset="0"/>
                </a:rPr>
                <a:t> the newer versions of PowerPoint.</a:t>
              </a:r>
            </a:p>
            <a:p>
              <a:pPr lvl="0">
                <a:spcBef>
                  <a:spcPts val="0"/>
                </a:spcBef>
                <a:spcAft>
                  <a:spcPts val="2282"/>
                </a:spcAft>
              </a:pPr>
              <a:r>
                <a:rPr lang="en-US" sz="6000" baseline="0" dirty="0">
                  <a:solidFill>
                    <a:schemeClr val="bg1">
                      <a:lumMod val="50000"/>
                    </a:schemeClr>
                  </a:solidFill>
                  <a:latin typeface="Calibri" pitchFamily="34" charset="0"/>
                  <a:cs typeface="Calibri" panose="020F0502020204030204" pitchFamily="34" charset="0"/>
                </a:rPr>
                <a:t>To change the color theme, select the </a:t>
              </a:r>
              <a:r>
                <a:rPr lang="en-US" sz="6000" b="1" baseline="0" dirty="0">
                  <a:solidFill>
                    <a:schemeClr val="bg1">
                      <a:lumMod val="50000"/>
                    </a:schemeClr>
                  </a:solidFill>
                  <a:latin typeface="Calibri" pitchFamily="34" charset="0"/>
                  <a:cs typeface="Calibri" panose="020F0502020204030204" pitchFamily="34" charset="0"/>
                </a:rPr>
                <a:t>Design</a:t>
              </a:r>
              <a:r>
                <a:rPr lang="en-US" sz="6000" baseline="0" dirty="0">
                  <a:solidFill>
                    <a:schemeClr val="bg1">
                      <a:lumMod val="50000"/>
                    </a:schemeClr>
                  </a:solidFill>
                  <a:latin typeface="Calibri" pitchFamily="34" charset="0"/>
                  <a:cs typeface="Calibri" panose="020F0502020204030204" pitchFamily="34" charset="0"/>
                </a:rPr>
                <a:t> tab, then select the </a:t>
              </a:r>
              <a:r>
                <a:rPr lang="en-US" sz="6000" b="1" baseline="0" dirty="0">
                  <a:solidFill>
                    <a:schemeClr val="bg1">
                      <a:lumMod val="50000"/>
                    </a:schemeClr>
                  </a:solidFill>
                  <a:latin typeface="Calibri" pitchFamily="34" charset="0"/>
                  <a:cs typeface="Calibri" panose="020F0502020204030204" pitchFamily="34" charset="0"/>
                </a:rPr>
                <a:t>Colors</a:t>
              </a:r>
              <a:r>
                <a:rPr lang="en-US" sz="6000" baseline="0" dirty="0">
                  <a:solidFill>
                    <a:schemeClr val="bg1">
                      <a:lumMod val="50000"/>
                    </a:schemeClr>
                  </a:solidFill>
                  <a:latin typeface="Calibri" pitchFamily="34" charset="0"/>
                  <a:cs typeface="Calibri" panose="020F0502020204030204" pitchFamily="34" charset="0"/>
                </a:rPr>
                <a:t> drop-down list.</a:t>
              </a:r>
            </a:p>
            <a:p>
              <a:pPr lvl="0">
                <a:spcBef>
                  <a:spcPts val="0"/>
                </a:spcBef>
                <a:spcAft>
                  <a:spcPts val="2282"/>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82"/>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82"/>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82"/>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82"/>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82"/>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82"/>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82"/>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82"/>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82"/>
                </a:spcAft>
              </a:pPr>
              <a:r>
                <a:rPr lang="en-US" sz="6000" baseline="0" dirty="0">
                  <a:solidFill>
                    <a:schemeClr val="bg1">
                      <a:lumMod val="50000"/>
                    </a:schemeClr>
                  </a:solidFill>
                  <a:latin typeface="Calibri" pitchFamily="34" charset="0"/>
                  <a:cs typeface="Calibri" panose="020F0502020204030204" pitchFamily="34" charset="0"/>
                </a:rPr>
                <a:t>The default color theme for this template is “Office”, so you can always return to that after trying some of the alternatives.</a:t>
              </a:r>
            </a:p>
            <a:p>
              <a:pPr lvl="0">
                <a:spcBef>
                  <a:spcPts val="0"/>
                </a:spcBef>
                <a:spcAft>
                  <a:spcPts val="2282"/>
                </a:spcAft>
              </a:pPr>
              <a:r>
                <a:rPr lang="en-US" sz="8800" dirty="0">
                  <a:solidFill>
                    <a:schemeClr val="bg1">
                      <a:lumMod val="50000"/>
                    </a:schemeClr>
                  </a:solidFill>
                  <a:latin typeface="Calibri" pitchFamily="34" charset="0"/>
                  <a:cs typeface="Calibri" panose="020F0502020204030204" pitchFamily="34" charset="0"/>
                </a:rPr>
                <a:t>Printing Your Poster:</a:t>
              </a:r>
            </a:p>
            <a:p>
              <a:pPr lvl="0">
                <a:spcBef>
                  <a:spcPts val="0"/>
                </a:spcBef>
                <a:spcAft>
                  <a:spcPts val="2282"/>
                </a:spcAft>
              </a:pPr>
              <a:r>
                <a:rPr lang="en-US" sz="6000" dirty="0">
                  <a:solidFill>
                    <a:schemeClr val="bg1">
                      <a:lumMod val="50000"/>
                    </a:schemeClr>
                  </a:solidFill>
                  <a:latin typeface="Calibri" pitchFamily="34" charset="0"/>
                  <a:cs typeface="Calibri" panose="020F0502020204030204" pitchFamily="34" charset="0"/>
                </a:rPr>
                <a:t>Once your poster file is ready, visit</a:t>
              </a:r>
              <a:r>
                <a:rPr lang="en-US" sz="6000" baseline="0" dirty="0">
                  <a:solidFill>
                    <a:schemeClr val="bg1">
                      <a:lumMod val="50000"/>
                    </a:schemeClr>
                  </a:solidFill>
                  <a:latin typeface="Calibri" pitchFamily="34" charset="0"/>
                  <a:cs typeface="Calibri" panose="020F0502020204030204" pitchFamily="34" charset="0"/>
                </a:rPr>
                <a:t> </a:t>
              </a:r>
              <a:r>
                <a:rPr lang="en-US" sz="6000" b="1" baseline="0" dirty="0">
                  <a:solidFill>
                    <a:schemeClr val="bg1">
                      <a:lumMod val="50000"/>
                    </a:schemeClr>
                  </a:solidFill>
                  <a:latin typeface="Calibri" pitchFamily="34" charset="0"/>
                  <a:cs typeface="Calibri" panose="020F0502020204030204" pitchFamily="34" charset="0"/>
                </a:rPr>
                <a:t>www.genigraphics.com</a:t>
              </a:r>
              <a:r>
                <a:rPr lang="en-US" sz="6000" baseline="0" dirty="0">
                  <a:solidFill>
                    <a:schemeClr val="bg1">
                      <a:lumMod val="50000"/>
                    </a:schemeClr>
                  </a:solidFill>
                  <a:latin typeface="Calibri" pitchFamily="34" charset="0"/>
                  <a:cs typeface="Calibri" panose="020F0502020204030204" pitchFamily="34" charset="0"/>
                </a:rPr>
                <a:t> to order a high-quality, affordable poster print. Every order receives a free design review and we can delivery as fast as next business day within the US and Canada. </a:t>
              </a:r>
            </a:p>
            <a:p>
              <a:pPr lvl="0">
                <a:spcBef>
                  <a:spcPts val="0"/>
                </a:spcBef>
                <a:spcAft>
                  <a:spcPts val="2282"/>
                </a:spcAft>
              </a:pPr>
              <a:r>
                <a:rPr lang="en-US" sz="6000" baseline="0" dirty="0">
                  <a:solidFill>
                    <a:schemeClr val="bg1">
                      <a:lumMod val="50000"/>
                    </a:schemeClr>
                  </a:solidFill>
                  <a:latin typeface="Calibri" pitchFamily="34" charset="0"/>
                  <a:cs typeface="Calibri" panose="020F0502020204030204" pitchFamily="34" charset="0"/>
                </a:rPr>
                <a:t>Genigraphics® has been producing output from PowerPoint® longer than anyone in the industry; dating back to when we helped Microsoft® design the PowerPoint software. </a:t>
              </a:r>
            </a:p>
            <a:p>
              <a:pPr lvl="0">
                <a:spcBef>
                  <a:spcPts val="0"/>
                </a:spcBef>
                <a:spcAft>
                  <a:spcPts val="0"/>
                </a:spcAft>
              </a:pPr>
              <a:endParaRPr lang="en-US" sz="6000" baseline="0" dirty="0">
                <a:solidFill>
                  <a:schemeClr val="bg1">
                    <a:lumMod val="50000"/>
                  </a:schemeClr>
                </a:solidFill>
                <a:latin typeface="Calibri" pitchFamily="34" charset="0"/>
                <a:cs typeface="Calibri" panose="020F0502020204030204" pitchFamily="34" charset="0"/>
              </a:endParaRPr>
            </a:p>
            <a:p>
              <a:pPr lvl="0" algn="ctr">
                <a:spcBef>
                  <a:spcPts val="0"/>
                </a:spcBef>
                <a:spcAft>
                  <a:spcPts val="0"/>
                </a:spcAft>
              </a:pPr>
              <a:r>
                <a:rPr lang="en-US" sz="6000" baseline="0" dirty="0">
                  <a:solidFill>
                    <a:schemeClr val="bg1">
                      <a:lumMod val="50000"/>
                    </a:schemeClr>
                  </a:solidFill>
                  <a:latin typeface="Calibri" pitchFamily="34" charset="0"/>
                  <a:cs typeface="Calibri" panose="020F0502020204030204" pitchFamily="34" charset="0"/>
                </a:rPr>
                <a:t>US and Canada:  1-800-790-4001</a:t>
              </a:r>
            </a:p>
            <a:p>
              <a:pPr lvl="0" algn="ctr">
                <a:spcBef>
                  <a:spcPts val="0"/>
                </a:spcBef>
                <a:spcAft>
                  <a:spcPts val="0"/>
                </a:spcAft>
              </a:pPr>
              <a:r>
                <a:rPr lang="en-US" sz="6000" baseline="0" dirty="0">
                  <a:solidFill>
                    <a:schemeClr val="bg1">
                      <a:lumMod val="50000"/>
                    </a:schemeClr>
                  </a:solidFill>
                  <a:latin typeface="Calibri" pitchFamily="34" charset="0"/>
                  <a:cs typeface="Calibri" panose="020F0502020204030204" pitchFamily="34" charset="0"/>
                </a:rPr>
                <a:t>International: +(1) 913-441-1410</a:t>
              </a:r>
              <a:br>
                <a:rPr lang="en-US" sz="6000" baseline="0" dirty="0">
                  <a:solidFill>
                    <a:schemeClr val="bg1">
                      <a:lumMod val="50000"/>
                    </a:schemeClr>
                  </a:solidFill>
                  <a:latin typeface="Calibri" pitchFamily="34" charset="0"/>
                  <a:cs typeface="Calibri" panose="020F0502020204030204" pitchFamily="34" charset="0"/>
                </a:rPr>
              </a:br>
              <a:r>
                <a:rPr lang="en-US" sz="6000" baseline="0" dirty="0">
                  <a:solidFill>
                    <a:schemeClr val="bg1">
                      <a:lumMod val="50000"/>
                    </a:schemeClr>
                  </a:solidFill>
                  <a:latin typeface="Calibri" pitchFamily="34" charset="0"/>
                  <a:cs typeface="Calibri" panose="020F0502020204030204" pitchFamily="34" charset="0"/>
                </a:rPr>
                <a:t>Email: info@genigraphics.com</a:t>
              </a:r>
            </a:p>
            <a:p>
              <a:pPr lvl="0" algn="ctr">
                <a:spcBef>
                  <a:spcPts val="0"/>
                </a:spcBef>
                <a:spcAft>
                  <a:spcPts val="0"/>
                </a:spcAft>
              </a:pPr>
              <a:r>
                <a:rPr lang="en-US" sz="4400" dirty="0">
                  <a:solidFill>
                    <a:schemeClr val="bg1">
                      <a:lumMod val="50000"/>
                    </a:schemeClr>
                  </a:solidFill>
                  <a:latin typeface="Calibri" pitchFamily="34" charset="0"/>
                  <a:cs typeface="Calibri" panose="020F0502020204030204" pitchFamily="34" charset="0"/>
                </a:rPr>
                <a:t/>
              </a:r>
              <a:br>
                <a:rPr lang="en-US" sz="4400" dirty="0">
                  <a:solidFill>
                    <a:schemeClr val="bg1">
                      <a:lumMod val="50000"/>
                    </a:schemeClr>
                  </a:solidFill>
                  <a:latin typeface="Calibri" pitchFamily="34" charset="0"/>
                  <a:cs typeface="Calibri" panose="020F0502020204030204" pitchFamily="34" charset="0"/>
                </a:rPr>
              </a:br>
              <a:r>
                <a:rPr lang="en-US" sz="4400" dirty="0">
                  <a:solidFill>
                    <a:schemeClr val="bg1">
                      <a:lumMod val="50000"/>
                    </a:schemeClr>
                  </a:solidFill>
                  <a:latin typeface="Calibri" pitchFamily="34" charset="0"/>
                  <a:cs typeface="Calibri" panose="020F0502020204030204" pitchFamily="34" charset="0"/>
                </a:rPr>
                <a:t>[This sidebar area does not print.]</a:t>
              </a:r>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281342" y="8425085"/>
              <a:ext cx="11904515" cy="10246926"/>
            </a:xfrm>
            <a:prstGeom prst="rect">
              <a:avLst/>
            </a:prstGeom>
          </p:spPr>
        </p:pic>
      </p:grpSp>
    </p:spTree>
    <p:extLst>
      <p:ext uri="{BB962C8B-B14F-4D97-AF65-F5344CB8AC3E}">
        <p14:creationId xmlns:p14="http://schemas.microsoft.com/office/powerpoint/2010/main" val="3812944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85D6BDF-9D0E-4E2B-85B8-D8F4790360C9}" type="datetimeFigureOut">
              <a:rPr lang="en-US" smtClean="0"/>
              <a:t>6/7/2019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B075EA-769C-4ECD-B48E-D6FCDC24F876}" type="slidenum">
              <a:rPr lang="en-US" smtClean="0"/>
              <a:t>‹#›</a:t>
            </a:fld>
            <a:endParaRPr lang="en-US" dirty="0"/>
          </a:p>
        </p:txBody>
      </p:sp>
    </p:spTree>
    <p:extLst>
      <p:ext uri="{BB962C8B-B14F-4D97-AF65-F5344CB8AC3E}">
        <p14:creationId xmlns:p14="http://schemas.microsoft.com/office/powerpoint/2010/main" val="293166510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13364" y="1713754"/>
            <a:ext cx="27240548" cy="7132373"/>
          </a:xfrm>
          <a:prstGeom prst="rect">
            <a:avLst/>
          </a:prstGeom>
        </p:spPr>
        <p:txBody>
          <a:bodyPr vert="horz" lIns="417456" tIns="208727" rIns="417456" bIns="208727" rtlCol="0" anchor="ctr">
            <a:normAutofit/>
          </a:bodyPr>
          <a:lstStyle/>
          <a:p>
            <a:r>
              <a:rPr lang="en-US" dirty="0"/>
              <a:t>Click to edit Master title style</a:t>
            </a:r>
          </a:p>
        </p:txBody>
      </p:sp>
      <p:sp>
        <p:nvSpPr>
          <p:cNvPr id="3" name="Text Placeholder 2"/>
          <p:cNvSpPr>
            <a:spLocks noGrp="1"/>
          </p:cNvSpPr>
          <p:nvPr>
            <p:ph type="body" idx="1"/>
          </p:nvPr>
        </p:nvSpPr>
        <p:spPr>
          <a:xfrm>
            <a:off x="1513364" y="9985326"/>
            <a:ext cx="27240548" cy="28242219"/>
          </a:xfrm>
          <a:prstGeom prst="rect">
            <a:avLst/>
          </a:prstGeom>
        </p:spPr>
        <p:txBody>
          <a:bodyPr vert="horz" lIns="417456" tIns="208727" rIns="417456" bIns="208727"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513364" y="39663922"/>
            <a:ext cx="7062364" cy="2278397"/>
          </a:xfrm>
          <a:prstGeom prst="rect">
            <a:avLst/>
          </a:prstGeom>
        </p:spPr>
        <p:txBody>
          <a:bodyPr vert="horz" lIns="417456" tIns="208727" rIns="417456" bIns="208727" rtlCol="0" anchor="ctr"/>
          <a:lstStyle>
            <a:lvl1pPr algn="l">
              <a:defRPr sz="5500">
                <a:solidFill>
                  <a:schemeClr val="tx1">
                    <a:tint val="75000"/>
                  </a:schemeClr>
                </a:solidFill>
              </a:defRPr>
            </a:lvl1pPr>
          </a:lstStyle>
          <a:p>
            <a:fld id="{985D6BDF-9D0E-4E2B-85B8-D8F4790360C9}" type="datetimeFigureOut">
              <a:rPr lang="en-US" smtClean="0"/>
              <a:t>6/7/2019</a:t>
            </a:fld>
            <a:endParaRPr lang="en-US" dirty="0"/>
          </a:p>
        </p:txBody>
      </p:sp>
      <p:sp>
        <p:nvSpPr>
          <p:cNvPr id="5" name="Footer Placeholder 4"/>
          <p:cNvSpPr>
            <a:spLocks noGrp="1"/>
          </p:cNvSpPr>
          <p:nvPr>
            <p:ph type="ftr" sz="quarter" idx="3"/>
          </p:nvPr>
        </p:nvSpPr>
        <p:spPr>
          <a:xfrm>
            <a:off x="10341319" y="39663922"/>
            <a:ext cx="9584637" cy="2278397"/>
          </a:xfrm>
          <a:prstGeom prst="rect">
            <a:avLst/>
          </a:prstGeom>
        </p:spPr>
        <p:txBody>
          <a:bodyPr vert="horz" lIns="417456" tIns="208727" rIns="417456" bIns="208727" rtlCol="0" anchor="ctr"/>
          <a:lstStyle>
            <a:lvl1pPr algn="ctr">
              <a:defRPr sz="55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21691547" y="39663922"/>
            <a:ext cx="7062364" cy="2278397"/>
          </a:xfrm>
          <a:prstGeom prst="rect">
            <a:avLst/>
          </a:prstGeom>
        </p:spPr>
        <p:txBody>
          <a:bodyPr vert="horz" lIns="417456" tIns="208727" rIns="417456" bIns="208727" rtlCol="0" anchor="ctr"/>
          <a:lstStyle>
            <a:lvl1pPr algn="r">
              <a:defRPr sz="5500">
                <a:solidFill>
                  <a:schemeClr val="tx1">
                    <a:tint val="75000"/>
                  </a:schemeClr>
                </a:solidFill>
              </a:defRPr>
            </a:lvl1pPr>
          </a:lstStyle>
          <a:p>
            <a:fld id="{FBB075EA-769C-4ECD-B48E-D6FCDC24F876}" type="slidenum">
              <a:rPr lang="en-US" smtClean="0"/>
              <a:t>‹#›</a:t>
            </a:fld>
            <a:endParaRPr lang="en-US" dirty="0"/>
          </a:p>
        </p:txBody>
      </p:sp>
    </p:spTree>
    <p:extLst>
      <p:ext uri="{BB962C8B-B14F-4D97-AF65-F5344CB8AC3E}">
        <p14:creationId xmlns:p14="http://schemas.microsoft.com/office/powerpoint/2010/main" val="72322184"/>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4174556" rtl="0" eaLnBrk="1" latinLnBrk="0" hangingPunct="1">
        <a:spcBef>
          <a:spcPct val="0"/>
        </a:spcBef>
        <a:buNone/>
        <a:defRPr sz="7600" kern="1200">
          <a:solidFill>
            <a:schemeClr val="tx1"/>
          </a:solidFill>
          <a:latin typeface="+mj-lt"/>
          <a:ea typeface="+mj-ea"/>
          <a:cs typeface="+mj-cs"/>
        </a:defRPr>
      </a:lvl1pPr>
    </p:titleStyle>
    <p:bodyStyle>
      <a:lvl1pPr marL="434850" indent="-434850" algn="l" defTabSz="4174556" rtl="0" eaLnBrk="1" latinLnBrk="0" hangingPunct="1">
        <a:spcBef>
          <a:spcPct val="20000"/>
        </a:spcBef>
        <a:buFont typeface="Arial" pitchFamily="34" charset="0"/>
        <a:buChar char="•"/>
        <a:defRPr sz="3400" kern="1200">
          <a:solidFill>
            <a:schemeClr val="tx1"/>
          </a:solidFill>
          <a:latin typeface="+mn-lt"/>
          <a:ea typeface="+mn-ea"/>
          <a:cs typeface="+mn-cs"/>
        </a:defRPr>
      </a:lvl1pPr>
      <a:lvl2pPr marL="869699" indent="-434850" algn="l" defTabSz="4174556" rtl="0" eaLnBrk="1" latinLnBrk="0" hangingPunct="1">
        <a:spcBef>
          <a:spcPct val="20000"/>
        </a:spcBef>
        <a:buFont typeface="Arial" pitchFamily="34" charset="0"/>
        <a:buChar char="–"/>
        <a:defRPr sz="3400" kern="1200">
          <a:solidFill>
            <a:schemeClr val="tx1"/>
          </a:solidFill>
          <a:latin typeface="+mn-lt"/>
          <a:ea typeface="+mn-ea"/>
          <a:cs typeface="+mn-cs"/>
        </a:defRPr>
      </a:lvl2pPr>
      <a:lvl3pPr marL="1304549" indent="-434850" algn="l" defTabSz="4174556" rtl="0" eaLnBrk="1" latinLnBrk="0" hangingPunct="1">
        <a:spcBef>
          <a:spcPct val="20000"/>
        </a:spcBef>
        <a:buFont typeface="Arial" pitchFamily="34" charset="0"/>
        <a:buChar char="•"/>
        <a:defRPr sz="3400" kern="1200">
          <a:solidFill>
            <a:schemeClr val="tx1"/>
          </a:solidFill>
          <a:latin typeface="+mn-lt"/>
          <a:ea typeface="+mn-ea"/>
          <a:cs typeface="+mn-cs"/>
        </a:defRPr>
      </a:lvl3pPr>
      <a:lvl4pPr marL="1739398" indent="-434850" algn="l" defTabSz="4174556" rtl="0" eaLnBrk="1" latinLnBrk="0" hangingPunct="1">
        <a:spcBef>
          <a:spcPct val="20000"/>
        </a:spcBef>
        <a:buFont typeface="Arial" pitchFamily="34" charset="0"/>
        <a:buChar char="–"/>
        <a:defRPr sz="3400" kern="1200">
          <a:solidFill>
            <a:schemeClr val="tx1"/>
          </a:solidFill>
          <a:latin typeface="+mn-lt"/>
          <a:ea typeface="+mn-ea"/>
          <a:cs typeface="+mn-cs"/>
        </a:defRPr>
      </a:lvl4pPr>
      <a:lvl5pPr marL="2174248" indent="-434850" algn="l" defTabSz="4174556" rtl="0" eaLnBrk="1" latinLnBrk="0" hangingPunct="1">
        <a:spcBef>
          <a:spcPct val="20000"/>
        </a:spcBef>
        <a:buFont typeface="Arial" pitchFamily="34" charset="0"/>
        <a:buChar char="»"/>
        <a:defRPr sz="3400" kern="1200">
          <a:solidFill>
            <a:schemeClr val="tx1"/>
          </a:solidFill>
          <a:latin typeface="+mn-lt"/>
          <a:ea typeface="+mn-ea"/>
          <a:cs typeface="+mn-cs"/>
        </a:defRPr>
      </a:lvl5pPr>
      <a:lvl6pPr marL="11480029" indent="-1043639" algn="l" defTabSz="4174556" rtl="0" eaLnBrk="1" latinLnBrk="0" hangingPunct="1">
        <a:spcBef>
          <a:spcPct val="20000"/>
        </a:spcBef>
        <a:buFont typeface="Arial" pitchFamily="34" charset="0"/>
        <a:buChar char="•"/>
        <a:defRPr sz="9100" kern="1200">
          <a:solidFill>
            <a:schemeClr val="tx1"/>
          </a:solidFill>
          <a:latin typeface="+mn-lt"/>
          <a:ea typeface="+mn-ea"/>
          <a:cs typeface="+mn-cs"/>
        </a:defRPr>
      </a:lvl6pPr>
      <a:lvl7pPr marL="13567307" indent="-1043639" algn="l" defTabSz="4174556" rtl="0" eaLnBrk="1" latinLnBrk="0" hangingPunct="1">
        <a:spcBef>
          <a:spcPct val="20000"/>
        </a:spcBef>
        <a:buFont typeface="Arial" pitchFamily="34" charset="0"/>
        <a:buChar char="•"/>
        <a:defRPr sz="9100" kern="1200">
          <a:solidFill>
            <a:schemeClr val="tx1"/>
          </a:solidFill>
          <a:latin typeface="+mn-lt"/>
          <a:ea typeface="+mn-ea"/>
          <a:cs typeface="+mn-cs"/>
        </a:defRPr>
      </a:lvl7pPr>
      <a:lvl8pPr marL="15654585" indent="-1043639" algn="l" defTabSz="4174556" rtl="0" eaLnBrk="1" latinLnBrk="0" hangingPunct="1">
        <a:spcBef>
          <a:spcPct val="20000"/>
        </a:spcBef>
        <a:buFont typeface="Arial" pitchFamily="34" charset="0"/>
        <a:buChar char="•"/>
        <a:defRPr sz="9100" kern="1200">
          <a:solidFill>
            <a:schemeClr val="tx1"/>
          </a:solidFill>
          <a:latin typeface="+mn-lt"/>
          <a:ea typeface="+mn-ea"/>
          <a:cs typeface="+mn-cs"/>
        </a:defRPr>
      </a:lvl8pPr>
      <a:lvl9pPr marL="17741863" indent="-1043639" algn="l" defTabSz="4174556" rtl="0" eaLnBrk="1" latinLnBrk="0" hangingPunct="1">
        <a:spcBef>
          <a:spcPct val="20000"/>
        </a:spcBef>
        <a:buFont typeface="Arial" pitchFamily="34" charset="0"/>
        <a:buChar char="•"/>
        <a:defRPr sz="9100" kern="1200">
          <a:solidFill>
            <a:schemeClr val="tx1"/>
          </a:solidFill>
          <a:latin typeface="+mn-lt"/>
          <a:ea typeface="+mn-ea"/>
          <a:cs typeface="+mn-cs"/>
        </a:defRPr>
      </a:lvl9pPr>
    </p:bodyStyle>
    <p:otherStyle>
      <a:defPPr>
        <a:defRPr lang="en-US"/>
      </a:defPPr>
      <a:lvl1pPr marL="0" algn="l" defTabSz="4174556" rtl="0" eaLnBrk="1" latinLnBrk="0" hangingPunct="1">
        <a:defRPr sz="8200" kern="1200">
          <a:solidFill>
            <a:schemeClr val="tx1"/>
          </a:solidFill>
          <a:latin typeface="+mn-lt"/>
          <a:ea typeface="+mn-ea"/>
          <a:cs typeface="+mn-cs"/>
        </a:defRPr>
      </a:lvl1pPr>
      <a:lvl2pPr marL="2087278" algn="l" defTabSz="4174556" rtl="0" eaLnBrk="1" latinLnBrk="0" hangingPunct="1">
        <a:defRPr sz="8200" kern="1200">
          <a:solidFill>
            <a:schemeClr val="tx1"/>
          </a:solidFill>
          <a:latin typeface="+mn-lt"/>
          <a:ea typeface="+mn-ea"/>
          <a:cs typeface="+mn-cs"/>
        </a:defRPr>
      </a:lvl2pPr>
      <a:lvl3pPr marL="4174556" algn="l" defTabSz="4174556" rtl="0" eaLnBrk="1" latinLnBrk="0" hangingPunct="1">
        <a:defRPr sz="8200" kern="1200">
          <a:solidFill>
            <a:schemeClr val="tx1"/>
          </a:solidFill>
          <a:latin typeface="+mn-lt"/>
          <a:ea typeface="+mn-ea"/>
          <a:cs typeface="+mn-cs"/>
        </a:defRPr>
      </a:lvl3pPr>
      <a:lvl4pPr marL="6261834" algn="l" defTabSz="4174556" rtl="0" eaLnBrk="1" latinLnBrk="0" hangingPunct="1">
        <a:defRPr sz="8200" kern="1200">
          <a:solidFill>
            <a:schemeClr val="tx1"/>
          </a:solidFill>
          <a:latin typeface="+mn-lt"/>
          <a:ea typeface="+mn-ea"/>
          <a:cs typeface="+mn-cs"/>
        </a:defRPr>
      </a:lvl4pPr>
      <a:lvl5pPr marL="8349113" algn="l" defTabSz="4174556" rtl="0" eaLnBrk="1" latinLnBrk="0" hangingPunct="1">
        <a:defRPr sz="8200" kern="1200">
          <a:solidFill>
            <a:schemeClr val="tx1"/>
          </a:solidFill>
          <a:latin typeface="+mn-lt"/>
          <a:ea typeface="+mn-ea"/>
          <a:cs typeface="+mn-cs"/>
        </a:defRPr>
      </a:lvl5pPr>
      <a:lvl6pPr marL="10436390" algn="l" defTabSz="4174556" rtl="0" eaLnBrk="1" latinLnBrk="0" hangingPunct="1">
        <a:defRPr sz="8200" kern="1200">
          <a:solidFill>
            <a:schemeClr val="tx1"/>
          </a:solidFill>
          <a:latin typeface="+mn-lt"/>
          <a:ea typeface="+mn-ea"/>
          <a:cs typeface="+mn-cs"/>
        </a:defRPr>
      </a:lvl6pPr>
      <a:lvl7pPr marL="12523668" algn="l" defTabSz="4174556" rtl="0" eaLnBrk="1" latinLnBrk="0" hangingPunct="1">
        <a:defRPr sz="8200" kern="1200">
          <a:solidFill>
            <a:schemeClr val="tx1"/>
          </a:solidFill>
          <a:latin typeface="+mn-lt"/>
          <a:ea typeface="+mn-ea"/>
          <a:cs typeface="+mn-cs"/>
        </a:defRPr>
      </a:lvl7pPr>
      <a:lvl8pPr marL="14610946" algn="l" defTabSz="4174556" rtl="0" eaLnBrk="1" latinLnBrk="0" hangingPunct="1">
        <a:defRPr sz="8200" kern="1200">
          <a:solidFill>
            <a:schemeClr val="tx1"/>
          </a:solidFill>
          <a:latin typeface="+mn-lt"/>
          <a:ea typeface="+mn-ea"/>
          <a:cs typeface="+mn-cs"/>
        </a:defRPr>
      </a:lvl8pPr>
      <a:lvl9pPr marL="16698224" algn="l" defTabSz="4174556" rtl="0" eaLnBrk="1" latinLnBrk="0" hangingPunct="1">
        <a:defRPr sz="8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1" name="Picture 40">
            <a:extLst>
              <a:ext uri="{FF2B5EF4-FFF2-40B4-BE49-F238E27FC236}">
                <a16:creationId xmlns:a16="http://schemas.microsoft.com/office/drawing/2014/main" xmlns="" id="{76C49640-CE3A-4BC8-9FD3-45B2532972D2}"/>
              </a:ext>
            </a:extLst>
          </p:cNvPr>
          <p:cNvPicPr>
            <a:picLocks noChangeAspect="1"/>
          </p:cNvPicPr>
          <p:nvPr/>
        </p:nvPicPr>
        <p:blipFill>
          <a:blip r:embed="rId3">
            <a:clrChange>
              <a:clrFrom>
                <a:srgbClr val="C1BFBF"/>
              </a:clrFrom>
              <a:clrTo>
                <a:srgbClr val="C1BFBF">
                  <a:alpha val="0"/>
                </a:srgbClr>
              </a:clrTo>
            </a:clrChange>
          </a:blip>
          <a:stretch>
            <a:fillRect/>
          </a:stretch>
        </p:blipFill>
        <p:spPr>
          <a:xfrm>
            <a:off x="25620074" y="1051346"/>
            <a:ext cx="3302413" cy="3202115"/>
          </a:xfrm>
          <a:prstGeom prst="rect">
            <a:avLst/>
          </a:prstGeom>
        </p:spPr>
      </p:pic>
      <p:sp>
        <p:nvSpPr>
          <p:cNvPr id="4" name="Text Box 122"/>
          <p:cNvSpPr txBox="1">
            <a:spLocks noChangeArrowheads="1"/>
          </p:cNvSpPr>
          <p:nvPr/>
        </p:nvSpPr>
        <p:spPr bwMode="auto">
          <a:xfrm>
            <a:off x="890222" y="-175571"/>
            <a:ext cx="26399444" cy="56795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73940" tIns="434850" rIns="173940" bIns="434850" anchor="ctr" anchorCtr="0">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7200" b="1" dirty="0">
                <a:solidFill>
                  <a:schemeClr val="accent3">
                    <a:lumMod val="20000"/>
                    <a:lumOff val="80000"/>
                  </a:schemeClr>
                </a:solidFill>
                <a:latin typeface="+mn-lt"/>
              </a:rPr>
              <a:t>A methodology to estimate population pharmacokinetic </a:t>
            </a:r>
          </a:p>
          <a:p>
            <a:pPr eaLnBrk="1" hangingPunct="1"/>
            <a:r>
              <a:rPr lang="en-US" sz="7200" b="1" dirty="0">
                <a:solidFill>
                  <a:schemeClr val="accent3">
                    <a:lumMod val="20000"/>
                    <a:lumOff val="80000"/>
                  </a:schemeClr>
                </a:solidFill>
                <a:latin typeface="+mn-lt"/>
              </a:rPr>
              <a:t>parameters from aggregate concentration-time data and its application to </a:t>
            </a:r>
            <a:r>
              <a:rPr lang="en-US" sz="7200" b="1" dirty="0" err="1">
                <a:solidFill>
                  <a:schemeClr val="accent3">
                    <a:lumMod val="20000"/>
                    <a:lumOff val="80000"/>
                  </a:schemeClr>
                </a:solidFill>
                <a:latin typeface="+mn-lt"/>
              </a:rPr>
              <a:t>gevokizumab</a:t>
            </a:r>
            <a:endParaRPr lang="en-US" sz="7200" b="1" dirty="0">
              <a:solidFill>
                <a:schemeClr val="accent3">
                  <a:lumMod val="20000"/>
                  <a:lumOff val="80000"/>
                </a:schemeClr>
              </a:solidFill>
              <a:latin typeface="+mn-lt"/>
            </a:endParaRPr>
          </a:p>
          <a:p>
            <a:pPr eaLnBrk="1" hangingPunct="1"/>
            <a:r>
              <a:rPr lang="en-US" sz="4800" dirty="0" err="1">
                <a:solidFill>
                  <a:schemeClr val="accent3">
                    <a:lumMod val="20000"/>
                    <a:lumOff val="80000"/>
                  </a:schemeClr>
                </a:solidFill>
                <a:latin typeface="+mn-lt"/>
              </a:rPr>
              <a:t>Evangelos</a:t>
            </a:r>
            <a:r>
              <a:rPr lang="en-US" sz="4800" dirty="0">
                <a:solidFill>
                  <a:schemeClr val="accent3">
                    <a:lumMod val="20000"/>
                    <a:lumOff val="80000"/>
                  </a:schemeClr>
                </a:solidFill>
                <a:latin typeface="+mn-lt"/>
              </a:rPr>
              <a:t> </a:t>
            </a:r>
            <a:r>
              <a:rPr lang="en-US" sz="4800" dirty="0" err="1">
                <a:solidFill>
                  <a:schemeClr val="accent3">
                    <a:lumMod val="20000"/>
                    <a:lumOff val="80000"/>
                  </a:schemeClr>
                </a:solidFill>
                <a:latin typeface="+mn-lt"/>
              </a:rPr>
              <a:t>Karakitsios</a:t>
            </a:r>
            <a:r>
              <a:rPr lang="en-US" sz="4800" dirty="0">
                <a:solidFill>
                  <a:schemeClr val="accent3">
                    <a:lumMod val="20000"/>
                    <a:lumOff val="80000"/>
                  </a:schemeClr>
                </a:solidFill>
                <a:latin typeface="+mn-lt"/>
              </a:rPr>
              <a:t> and </a:t>
            </a:r>
            <a:r>
              <a:rPr lang="en-US" sz="4800" dirty="0" err="1">
                <a:solidFill>
                  <a:schemeClr val="accent3">
                    <a:lumMod val="20000"/>
                    <a:lumOff val="80000"/>
                  </a:schemeClr>
                </a:solidFill>
                <a:latin typeface="+mn-lt"/>
              </a:rPr>
              <a:t>Aris</a:t>
            </a:r>
            <a:r>
              <a:rPr lang="en-US" sz="4800" dirty="0">
                <a:solidFill>
                  <a:schemeClr val="accent3">
                    <a:lumMod val="20000"/>
                    <a:lumOff val="80000"/>
                  </a:schemeClr>
                </a:solidFill>
                <a:latin typeface="+mn-lt"/>
              </a:rPr>
              <a:t> </a:t>
            </a:r>
            <a:r>
              <a:rPr lang="en-US" sz="4800" dirty="0" err="1">
                <a:solidFill>
                  <a:schemeClr val="accent3">
                    <a:lumMod val="20000"/>
                    <a:lumOff val="80000"/>
                  </a:schemeClr>
                </a:solidFill>
                <a:latin typeface="+mn-lt"/>
              </a:rPr>
              <a:t>Dokoumetzidis</a:t>
            </a:r>
            <a:endParaRPr lang="en-US" sz="4800" dirty="0">
              <a:solidFill>
                <a:schemeClr val="accent3">
                  <a:lumMod val="20000"/>
                  <a:lumOff val="80000"/>
                </a:schemeClr>
              </a:solidFill>
              <a:latin typeface="+mn-lt"/>
            </a:endParaRPr>
          </a:p>
          <a:p>
            <a:pPr eaLnBrk="1" hangingPunct="1"/>
            <a:r>
              <a:rPr lang="en-US" sz="4800" dirty="0">
                <a:solidFill>
                  <a:schemeClr val="accent3">
                    <a:lumMod val="20000"/>
                    <a:lumOff val="80000"/>
                  </a:schemeClr>
                </a:solidFill>
                <a:latin typeface="+mn-lt"/>
              </a:rPr>
              <a:t>Department of Pharmacy, University of Athens, Greece</a:t>
            </a:r>
          </a:p>
        </p:txBody>
      </p:sp>
      <p:sp>
        <p:nvSpPr>
          <p:cNvPr id="10" name="Text Box 189"/>
          <p:cNvSpPr txBox="1">
            <a:spLocks noChangeArrowheads="1"/>
          </p:cNvSpPr>
          <p:nvPr/>
        </p:nvSpPr>
        <p:spPr bwMode="auto">
          <a:xfrm>
            <a:off x="1681515" y="7132373"/>
            <a:ext cx="8407576" cy="6814585"/>
          </a:xfrm>
          <a:prstGeom prst="rect">
            <a:avLst/>
          </a:prstGeom>
          <a:solidFill>
            <a:schemeClr val="bg1"/>
          </a:solidFill>
          <a:ln w="12700">
            <a:solidFill>
              <a:schemeClr val="accent1">
                <a:lumMod val="75000"/>
              </a:schemeClr>
            </a:solidFill>
          </a:ln>
          <a:effectLst/>
        </p:spPr>
        <p:txBody>
          <a:bodyPr lIns="173940" tIns="173940" rIns="173940" bIns="17394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000" dirty="0">
                <a:latin typeface="Calibri" pitchFamily="34" charset="0"/>
              </a:rPr>
              <a:t>The aim of the present study was to develop and assess the performance of a methodology to estimate the </a:t>
            </a:r>
            <a:r>
              <a:rPr lang="en-US" sz="3000" b="1" dirty="0">
                <a:latin typeface="Calibri" pitchFamily="34" charset="0"/>
              </a:rPr>
              <a:t>population pharmacokinetic (PK) parameters</a:t>
            </a:r>
            <a:r>
              <a:rPr lang="en-US" sz="3000" dirty="0">
                <a:latin typeface="Calibri" pitchFamily="34" charset="0"/>
              </a:rPr>
              <a:t> along with the Inter-Individual </a:t>
            </a:r>
            <a:r>
              <a:rPr lang="en-US" sz="3000" dirty="0" err="1">
                <a:latin typeface="Calibri" pitchFamily="34" charset="0"/>
              </a:rPr>
              <a:t>Variabilities</a:t>
            </a:r>
            <a:r>
              <a:rPr lang="en-US" sz="3000" dirty="0">
                <a:latin typeface="Calibri" pitchFamily="34" charset="0"/>
              </a:rPr>
              <a:t> (IIVs) from reported </a:t>
            </a:r>
            <a:r>
              <a:rPr lang="en-US" sz="3000" b="1" dirty="0">
                <a:latin typeface="Calibri" pitchFamily="34" charset="0"/>
              </a:rPr>
              <a:t>aggregate concentration-time data</a:t>
            </a:r>
            <a:r>
              <a:rPr lang="en-US" sz="3000" dirty="0">
                <a:latin typeface="Calibri" pitchFamily="34" charset="0"/>
              </a:rPr>
              <a:t>, in particular mean plasma concentrations and their standard deviations (SDs) versus time, such as those often found in published graphs. This method was applied to published data of </a:t>
            </a:r>
            <a:r>
              <a:rPr lang="en-US" sz="3000" b="1" dirty="0" err="1">
                <a:latin typeface="Calibri" pitchFamily="34" charset="0"/>
              </a:rPr>
              <a:t>gevokizumab</a:t>
            </a:r>
            <a:r>
              <a:rPr lang="en-US" sz="3000" dirty="0">
                <a:latin typeface="Calibri" pitchFamily="34" charset="0"/>
              </a:rPr>
              <a:t>, a novel monoclonal anti-interleukin-1β antibody in order to estimate population pharmacokinetic (</a:t>
            </a:r>
            <a:r>
              <a:rPr lang="en-US" sz="3000" dirty="0" err="1">
                <a:latin typeface="Calibri" pitchFamily="34" charset="0"/>
              </a:rPr>
              <a:t>PopPK</a:t>
            </a:r>
            <a:r>
              <a:rPr lang="en-US" sz="3000" dirty="0">
                <a:latin typeface="Calibri" pitchFamily="34" charset="0"/>
              </a:rPr>
              <a:t>) parameters of a minimal physiological pharmacokinetic model (</a:t>
            </a:r>
            <a:r>
              <a:rPr lang="en-US" sz="3000" dirty="0" err="1">
                <a:latin typeface="Calibri" pitchFamily="34" charset="0"/>
              </a:rPr>
              <a:t>mPBPK</a:t>
            </a:r>
            <a:r>
              <a:rPr lang="en-US" sz="3000" dirty="0">
                <a:latin typeface="Calibri" pitchFamily="34" charset="0"/>
              </a:rPr>
              <a:t>).</a:t>
            </a:r>
          </a:p>
        </p:txBody>
      </p:sp>
      <p:sp>
        <p:nvSpPr>
          <p:cNvPr id="32" name="Rectangle 31"/>
          <p:cNvSpPr/>
          <p:nvPr/>
        </p:nvSpPr>
        <p:spPr>
          <a:xfrm>
            <a:off x="1681515" y="6240826"/>
            <a:ext cx="8407576" cy="891547"/>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lIns="86970" tIns="43485" rIns="86970" bIns="43485" rtlCol="0" anchor="ctr"/>
          <a:lstStyle/>
          <a:p>
            <a:pPr algn="ctr"/>
            <a:r>
              <a:rPr lang="en-US" sz="5400" b="1" dirty="0">
                <a:solidFill>
                  <a:schemeClr val="accent3">
                    <a:lumMod val="20000"/>
                    <a:lumOff val="80000"/>
                  </a:schemeClr>
                </a:solidFill>
              </a:rPr>
              <a:t>Objectives</a:t>
            </a:r>
          </a:p>
        </p:txBody>
      </p:sp>
      <p:sp>
        <p:nvSpPr>
          <p:cNvPr id="33" name="Rectangle 32"/>
          <p:cNvSpPr/>
          <p:nvPr/>
        </p:nvSpPr>
        <p:spPr>
          <a:xfrm>
            <a:off x="1711115" y="14691519"/>
            <a:ext cx="8407576" cy="891547"/>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lIns="86970" tIns="43485" rIns="86970" bIns="43485" rtlCol="0" anchor="ctr"/>
          <a:lstStyle/>
          <a:p>
            <a:pPr algn="ctr"/>
            <a:r>
              <a:rPr lang="en-US" sz="5400" b="1" dirty="0">
                <a:solidFill>
                  <a:schemeClr val="accent3">
                    <a:lumMod val="20000"/>
                    <a:lumOff val="80000"/>
                  </a:schemeClr>
                </a:solidFill>
              </a:rPr>
              <a:t>Method</a:t>
            </a:r>
          </a:p>
        </p:txBody>
      </p:sp>
      <p:sp>
        <p:nvSpPr>
          <p:cNvPr id="13" name="Text Box 192"/>
          <p:cNvSpPr txBox="1">
            <a:spLocks noChangeArrowheads="1"/>
          </p:cNvSpPr>
          <p:nvPr/>
        </p:nvSpPr>
        <p:spPr bwMode="auto">
          <a:xfrm>
            <a:off x="10890274" y="11948319"/>
            <a:ext cx="8407576" cy="9738462"/>
          </a:xfrm>
          <a:prstGeom prst="rect">
            <a:avLst/>
          </a:prstGeom>
          <a:solidFill>
            <a:schemeClr val="bg1"/>
          </a:solidFill>
          <a:ln w="12700">
            <a:solidFill>
              <a:schemeClr val="accent1">
                <a:lumMod val="75000"/>
              </a:schemeClr>
            </a:solidFill>
          </a:ln>
          <a:effectLst/>
        </p:spPr>
        <p:txBody>
          <a:bodyPr wrap="square" lIns="173940" tIns="173940" rIns="173940" bIns="17394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spcAft>
                <a:spcPts val="1200"/>
              </a:spcAft>
            </a:pPr>
            <a:r>
              <a:rPr lang="en-US" sz="3000" dirty="0" smtClean="0">
                <a:latin typeface="Calibri" pitchFamily="34" charset="0"/>
              </a:rPr>
              <a:t>Also, a </a:t>
            </a:r>
            <a:r>
              <a:rPr lang="en-US" sz="3000" b="1" dirty="0" smtClean="0">
                <a:latin typeface="Calibri" pitchFamily="34" charset="0"/>
              </a:rPr>
              <a:t>Representative </a:t>
            </a:r>
            <a:r>
              <a:rPr lang="en-US" sz="3000" b="1" dirty="0">
                <a:latin typeface="Calibri" pitchFamily="34" charset="0"/>
              </a:rPr>
              <a:t>Visual Predictive Check (VPC) </a:t>
            </a:r>
            <a:r>
              <a:rPr lang="en-US" sz="3000" dirty="0">
                <a:latin typeface="Calibri" pitchFamily="34" charset="0"/>
              </a:rPr>
              <a:t>from the simulated datasets was plotted. The VPC is shown in </a:t>
            </a:r>
            <a:r>
              <a:rPr lang="en-US" sz="3000" b="1" dirty="0">
                <a:latin typeface="Calibri" pitchFamily="34" charset="0"/>
              </a:rPr>
              <a:t>Figure 2</a:t>
            </a:r>
            <a:r>
              <a:rPr lang="en-US" sz="3000" dirty="0">
                <a:latin typeface="Calibri" pitchFamily="34" charset="0"/>
              </a:rPr>
              <a:t>. The black dashed lines in the plot are the </a:t>
            </a:r>
            <a:r>
              <a:rPr lang="en-US" sz="3000" b="1" dirty="0">
                <a:latin typeface="Calibri" pitchFamily="34" charset="0"/>
              </a:rPr>
              <a:t>5th, 50th and 95th percentiles </a:t>
            </a:r>
            <a:r>
              <a:rPr lang="en-US" sz="3000" dirty="0">
                <a:latin typeface="Calibri" pitchFamily="34" charset="0"/>
              </a:rPr>
              <a:t>of the plasma concentrations of the original dataset.</a:t>
            </a:r>
          </a:p>
          <a:p>
            <a:pPr eaLnBrk="1" hangingPunct="1"/>
            <a:r>
              <a:rPr lang="en-US" sz="3000" dirty="0">
                <a:latin typeface="Calibri" pitchFamily="34" charset="0"/>
              </a:rPr>
              <a:t>The model was fitted to the mean concentrations and SDs of the original dataset in order to estimate the 5 population parameters of gevokizumab. These estimated parameter values were used to simulate </a:t>
            </a:r>
            <a:r>
              <a:rPr lang="en-US" sz="3000" b="1" dirty="0">
                <a:latin typeface="Calibri" pitchFamily="34" charset="0"/>
              </a:rPr>
              <a:t>1000 datasets</a:t>
            </a:r>
            <a:r>
              <a:rPr lang="en-US" sz="3000" dirty="0">
                <a:latin typeface="Calibri" pitchFamily="34" charset="0"/>
              </a:rPr>
              <a:t> same as the original ones. The filled areas in the plot of </a:t>
            </a:r>
            <a:r>
              <a:rPr lang="en-US" sz="3000" b="1" dirty="0">
                <a:latin typeface="Calibri" pitchFamily="34" charset="0"/>
              </a:rPr>
              <a:t>Figure 2 </a:t>
            </a:r>
            <a:r>
              <a:rPr lang="en-US" sz="3000" dirty="0">
                <a:latin typeface="Calibri" pitchFamily="34" charset="0"/>
              </a:rPr>
              <a:t>represent the </a:t>
            </a:r>
            <a:r>
              <a:rPr lang="en-US" sz="3000" b="1" dirty="0">
                <a:latin typeface="Calibri" pitchFamily="34" charset="0"/>
              </a:rPr>
              <a:t>95% CI </a:t>
            </a:r>
            <a:r>
              <a:rPr lang="en-US" sz="3000" dirty="0">
                <a:latin typeface="Calibri" pitchFamily="34" charset="0"/>
              </a:rPr>
              <a:t>for the 5th, 50th and 95th percentiles of the prediction intervals, where the red areas relate to the medians. Conclusively, </a:t>
            </a:r>
            <a:r>
              <a:rPr lang="en-US" sz="3000" b="1" dirty="0">
                <a:latin typeface="Calibri" pitchFamily="34" charset="0"/>
              </a:rPr>
              <a:t>the model can predict the original dataset</a:t>
            </a:r>
            <a:r>
              <a:rPr lang="en-US" sz="3000" dirty="0">
                <a:latin typeface="Calibri" pitchFamily="34" charset="0"/>
              </a:rPr>
              <a:t>, derived from 24 patients, although only the mean plasma concentrations and their respective SDs were used for the fitting. Repeating the VPC for 10 patients results to a similar plot showing good predictions, with slightly wider CIs.</a:t>
            </a:r>
          </a:p>
        </p:txBody>
      </p:sp>
      <p:sp>
        <p:nvSpPr>
          <p:cNvPr id="34" name="Rectangle 33"/>
          <p:cNvSpPr/>
          <p:nvPr/>
        </p:nvSpPr>
        <p:spPr>
          <a:xfrm>
            <a:off x="1707269" y="26312729"/>
            <a:ext cx="8407576" cy="891547"/>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lIns="86970" tIns="43485" rIns="86970" bIns="43485" rtlCol="0" anchor="ctr"/>
          <a:lstStyle/>
          <a:p>
            <a:pPr algn="ctr"/>
            <a:r>
              <a:rPr lang="en-US" sz="5400" b="1" dirty="0">
                <a:solidFill>
                  <a:schemeClr val="accent3">
                    <a:lumMod val="20000"/>
                    <a:lumOff val="80000"/>
                  </a:schemeClr>
                </a:solidFill>
              </a:rPr>
              <a:t>Evaluation of performance</a:t>
            </a:r>
          </a:p>
        </p:txBody>
      </p:sp>
      <p:sp>
        <p:nvSpPr>
          <p:cNvPr id="12" name="Text Box 191"/>
          <p:cNvSpPr txBox="1">
            <a:spLocks noChangeArrowheads="1"/>
          </p:cNvSpPr>
          <p:nvPr/>
        </p:nvSpPr>
        <p:spPr bwMode="auto">
          <a:xfrm>
            <a:off x="1707269" y="27176668"/>
            <a:ext cx="8407576" cy="12508451"/>
          </a:xfrm>
          <a:prstGeom prst="rect">
            <a:avLst/>
          </a:prstGeom>
          <a:solidFill>
            <a:schemeClr val="bg1"/>
          </a:solidFill>
          <a:ln w="12700">
            <a:solidFill>
              <a:schemeClr val="accent1">
                <a:lumMod val="75000"/>
              </a:schemeClr>
            </a:solidFill>
          </a:ln>
          <a:effectLst/>
        </p:spPr>
        <p:txBody>
          <a:bodyPr lIns="173940" tIns="173940" rIns="173940" bIns="17394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lvl="0" eaLnBrk="1" hangingPunct="1">
              <a:spcAft>
                <a:spcPts val="1200"/>
              </a:spcAft>
            </a:pPr>
            <a:r>
              <a:rPr lang="en-US" sz="3000" dirty="0">
                <a:solidFill>
                  <a:prstClr val="black"/>
                </a:solidFill>
                <a:latin typeface="Calibri" pitchFamily="34" charset="0"/>
              </a:rPr>
              <a:t>To </a:t>
            </a:r>
            <a:r>
              <a:rPr lang="en-US" sz="3000" b="1" dirty="0">
                <a:solidFill>
                  <a:prstClr val="black"/>
                </a:solidFill>
                <a:latin typeface="Calibri" pitchFamily="34" charset="0"/>
              </a:rPr>
              <a:t>evaluate the performance </a:t>
            </a:r>
            <a:r>
              <a:rPr lang="en-US" sz="3000" dirty="0">
                <a:solidFill>
                  <a:prstClr val="black"/>
                </a:solidFill>
                <a:latin typeface="Calibri" pitchFamily="34" charset="0"/>
              </a:rPr>
              <a:t>of the method, </a:t>
            </a:r>
            <a:r>
              <a:rPr lang="en-US" sz="3000" b="1" dirty="0">
                <a:solidFill>
                  <a:prstClr val="black"/>
                </a:solidFill>
                <a:latin typeface="Calibri" pitchFamily="34" charset="0"/>
              </a:rPr>
              <a:t>simulations</a:t>
            </a:r>
            <a:r>
              <a:rPr lang="en-US" sz="3000" dirty="0">
                <a:solidFill>
                  <a:prstClr val="black"/>
                </a:solidFill>
                <a:latin typeface="Calibri" pitchFamily="34" charset="0"/>
              </a:rPr>
              <a:t> </a:t>
            </a:r>
            <a:r>
              <a:rPr lang="en-US" sz="3000" b="1" dirty="0">
                <a:solidFill>
                  <a:prstClr val="black"/>
                </a:solidFill>
                <a:latin typeface="Calibri" pitchFamily="34" charset="0"/>
              </a:rPr>
              <a:t>and estimations </a:t>
            </a:r>
            <a:r>
              <a:rPr lang="en-US" sz="3000" dirty="0">
                <a:solidFill>
                  <a:prstClr val="black"/>
                </a:solidFill>
                <a:latin typeface="Calibri" pitchFamily="34" charset="0"/>
              </a:rPr>
              <a:t>were carried out. Each simulated dataset consisted of the mean plasma concentrations and their SDs that were derived from </a:t>
            </a:r>
            <a:r>
              <a:rPr lang="en-US" sz="3000" b="1" dirty="0">
                <a:solidFill>
                  <a:prstClr val="black"/>
                </a:solidFill>
                <a:latin typeface="Calibri" pitchFamily="34" charset="0"/>
              </a:rPr>
              <a:t>24 individuals</a:t>
            </a:r>
            <a:r>
              <a:rPr lang="en-US" sz="3000" dirty="0">
                <a:solidFill>
                  <a:prstClr val="black"/>
                </a:solidFill>
                <a:latin typeface="Calibri" pitchFamily="34" charset="0"/>
              </a:rPr>
              <a:t> – a typical number of patients in clinical trials. The </a:t>
            </a:r>
            <a:r>
              <a:rPr lang="en-US" sz="3000" b="1" dirty="0">
                <a:solidFill>
                  <a:prstClr val="black"/>
                </a:solidFill>
                <a:latin typeface="Calibri" pitchFamily="34" charset="0"/>
              </a:rPr>
              <a:t>parameter values</a:t>
            </a:r>
            <a:r>
              <a:rPr lang="en-US" sz="3000" dirty="0">
                <a:solidFill>
                  <a:prstClr val="black"/>
                </a:solidFill>
                <a:latin typeface="Calibri" pitchFamily="34" charset="0"/>
              </a:rPr>
              <a:t> used for the simulation studies were chosen to reflect those of gevokizumab [1</a:t>
            </a:r>
            <a:r>
              <a:rPr lang="en-US" sz="3000" dirty="0" smtClean="0">
                <a:solidFill>
                  <a:prstClr val="black"/>
                </a:solidFill>
                <a:latin typeface="Calibri" pitchFamily="34" charset="0"/>
              </a:rPr>
              <a:t>]: </a:t>
            </a:r>
            <a:r>
              <a:rPr lang="el-GR" sz="3000" b="1" dirty="0">
                <a:solidFill>
                  <a:prstClr val="black"/>
                </a:solidFill>
                <a:latin typeface="Calibri" pitchFamily="34" charset="0"/>
              </a:rPr>
              <a:t>σ</a:t>
            </a:r>
            <a:r>
              <a:rPr lang="el-GR" sz="3000" b="1" baseline="-25000" dirty="0">
                <a:solidFill>
                  <a:prstClr val="black"/>
                </a:solidFill>
                <a:latin typeface="Calibri" pitchFamily="34" charset="0"/>
              </a:rPr>
              <a:t>1</a:t>
            </a:r>
            <a:r>
              <a:rPr lang="el-GR" sz="3000" b="1" dirty="0">
                <a:solidFill>
                  <a:prstClr val="black"/>
                </a:solidFill>
                <a:latin typeface="Calibri" pitchFamily="34" charset="0"/>
              </a:rPr>
              <a:t>=0.931, σ</a:t>
            </a:r>
            <a:r>
              <a:rPr lang="el-GR" sz="3000" b="1" baseline="-25000" dirty="0">
                <a:solidFill>
                  <a:prstClr val="black"/>
                </a:solidFill>
                <a:latin typeface="Calibri" pitchFamily="34" charset="0"/>
              </a:rPr>
              <a:t>2</a:t>
            </a:r>
            <a:r>
              <a:rPr lang="el-GR" sz="3000" b="1" dirty="0">
                <a:solidFill>
                  <a:prstClr val="black"/>
                </a:solidFill>
                <a:latin typeface="Calibri" pitchFamily="34" charset="0"/>
              </a:rPr>
              <a:t>=0.837, </a:t>
            </a:r>
            <a:r>
              <a:rPr lang="en-US" sz="3000" b="1" dirty="0" err="1">
                <a:solidFill>
                  <a:prstClr val="black"/>
                </a:solidFill>
                <a:latin typeface="Calibri" pitchFamily="34" charset="0"/>
              </a:rPr>
              <a:t>CLp</a:t>
            </a:r>
            <a:r>
              <a:rPr lang="en-US" sz="3000" b="1" dirty="0">
                <a:solidFill>
                  <a:prstClr val="black"/>
                </a:solidFill>
                <a:latin typeface="Calibri" pitchFamily="34" charset="0"/>
              </a:rPr>
              <a:t>=0.00668 L/</a:t>
            </a:r>
            <a:r>
              <a:rPr lang="en-US" sz="3000" b="1" dirty="0" err="1">
                <a:solidFill>
                  <a:prstClr val="black"/>
                </a:solidFill>
                <a:latin typeface="Calibri" pitchFamily="34" charset="0"/>
              </a:rPr>
              <a:t>hr</a:t>
            </a:r>
            <a:r>
              <a:rPr lang="en-US" sz="3000" b="1" dirty="0">
                <a:solidFill>
                  <a:prstClr val="black"/>
                </a:solidFill>
                <a:latin typeface="Calibri" pitchFamily="34" charset="0"/>
              </a:rPr>
              <a:t>, </a:t>
            </a:r>
            <a:r>
              <a:rPr lang="el-GR" sz="3000" b="1" dirty="0">
                <a:solidFill>
                  <a:prstClr val="black"/>
                </a:solidFill>
                <a:latin typeface="Calibri" pitchFamily="34" charset="0"/>
              </a:rPr>
              <a:t>ω</a:t>
            </a:r>
            <a:r>
              <a:rPr lang="en-US" sz="3000" b="1" baseline="-25000" dirty="0" err="1">
                <a:solidFill>
                  <a:prstClr val="black"/>
                </a:solidFill>
                <a:latin typeface="Calibri" pitchFamily="34" charset="0"/>
              </a:rPr>
              <a:t>CLp</a:t>
            </a:r>
            <a:r>
              <a:rPr lang="en-US" sz="3000" b="1" dirty="0">
                <a:solidFill>
                  <a:prstClr val="black"/>
                </a:solidFill>
                <a:latin typeface="Calibri" pitchFamily="34" charset="0"/>
              </a:rPr>
              <a:t>=20%, </a:t>
            </a:r>
            <a:r>
              <a:rPr lang="el-GR" sz="3000" b="1" dirty="0">
                <a:solidFill>
                  <a:prstClr val="black"/>
                </a:solidFill>
                <a:latin typeface="Calibri" pitchFamily="34" charset="0"/>
              </a:rPr>
              <a:t>ω</a:t>
            </a:r>
            <a:r>
              <a:rPr lang="en-US" sz="3000" b="1" baseline="-25000" dirty="0">
                <a:solidFill>
                  <a:prstClr val="black"/>
                </a:solidFill>
                <a:latin typeface="Calibri" pitchFamily="34" charset="0"/>
              </a:rPr>
              <a:t>V</a:t>
            </a:r>
            <a:r>
              <a:rPr lang="en-US" sz="3000" b="1" dirty="0">
                <a:solidFill>
                  <a:prstClr val="black"/>
                </a:solidFill>
                <a:latin typeface="Calibri" pitchFamily="34" charset="0"/>
              </a:rPr>
              <a:t>=20</a:t>
            </a:r>
            <a:r>
              <a:rPr lang="en-US" sz="3000" b="1" dirty="0" smtClean="0">
                <a:solidFill>
                  <a:prstClr val="black"/>
                </a:solidFill>
                <a:latin typeface="Calibri" pitchFamily="34" charset="0"/>
              </a:rPr>
              <a:t>%,</a:t>
            </a:r>
            <a:r>
              <a:rPr lang="en-US" sz="3000" dirty="0" smtClean="0">
                <a:solidFill>
                  <a:prstClr val="black"/>
                </a:solidFill>
                <a:latin typeface="Calibri" pitchFamily="34" charset="0"/>
              </a:rPr>
              <a:t> </a:t>
            </a:r>
            <a:r>
              <a:rPr lang="en-US" sz="3000" b="1" dirty="0">
                <a:solidFill>
                  <a:prstClr val="black"/>
                </a:solidFill>
                <a:latin typeface="Calibri" pitchFamily="34" charset="0"/>
              </a:rPr>
              <a:t>residual variability (</a:t>
            </a:r>
            <a:r>
              <a:rPr lang="en-US" sz="3000" b="1" dirty="0" err="1">
                <a:solidFill>
                  <a:prstClr val="black"/>
                </a:solidFill>
                <a:latin typeface="Calibri" pitchFamily="34" charset="0"/>
              </a:rPr>
              <a:t>rv</a:t>
            </a:r>
            <a:r>
              <a:rPr lang="en-US" sz="3000" b="1" dirty="0">
                <a:solidFill>
                  <a:prstClr val="black"/>
                </a:solidFill>
                <a:latin typeface="Calibri" pitchFamily="34" charset="0"/>
              </a:rPr>
              <a:t>)=5% </a:t>
            </a:r>
            <a:r>
              <a:rPr lang="en-US" sz="3000" dirty="0">
                <a:solidFill>
                  <a:prstClr val="black"/>
                </a:solidFill>
                <a:latin typeface="Calibri" pitchFamily="34" charset="0"/>
              </a:rPr>
              <a:t>and the dose was set to 7 mg.</a:t>
            </a:r>
          </a:p>
          <a:p>
            <a:pPr eaLnBrk="1" hangingPunct="1"/>
            <a:r>
              <a:rPr lang="en-US" sz="3000" dirty="0">
                <a:latin typeface="Calibri" pitchFamily="34" charset="0"/>
              </a:rPr>
              <a:t>By simulations and estimations the bias and precision of the estimates, was calculated, from </a:t>
            </a:r>
            <a:r>
              <a:rPr lang="en-US" sz="3000" b="1" dirty="0">
                <a:latin typeface="Calibri" pitchFamily="34" charset="0"/>
              </a:rPr>
              <a:t>1000 simulated datasets</a:t>
            </a:r>
            <a:r>
              <a:rPr lang="en-US" sz="3000" dirty="0">
                <a:latin typeface="Calibri" pitchFamily="34" charset="0"/>
              </a:rPr>
              <a:t>. Different scenarios in the investigation included two levels of residual variability added to the simulated values, 5% and 10%. Also, another simulation study was applied with 5% residual variability and 10 patients, instead of 24, in the simulated dataset. All options considered in the simulation study are summarized in </a:t>
            </a:r>
            <a:r>
              <a:rPr lang="en-US" sz="3000" b="1" dirty="0">
                <a:latin typeface="Calibri" pitchFamily="34" charset="0"/>
              </a:rPr>
              <a:t>Table 1</a:t>
            </a:r>
            <a:r>
              <a:rPr lang="en-US" sz="3000" dirty="0">
                <a:latin typeface="Calibri" pitchFamily="34" charset="0"/>
              </a:rPr>
              <a:t>, showing the </a:t>
            </a:r>
            <a:r>
              <a:rPr lang="en-US" sz="3000" b="1" dirty="0">
                <a:latin typeface="Calibri" pitchFamily="34" charset="0"/>
              </a:rPr>
              <a:t>bias</a:t>
            </a:r>
            <a:r>
              <a:rPr lang="en-US" sz="3000" dirty="0">
                <a:latin typeface="Calibri" pitchFamily="34" charset="0"/>
              </a:rPr>
              <a:t> (percent mean Relative BIAS - </a:t>
            </a:r>
            <a:r>
              <a:rPr lang="en-US" sz="3000" b="1" dirty="0">
                <a:latin typeface="Calibri" pitchFamily="34" charset="0"/>
              </a:rPr>
              <a:t>%RBIAS</a:t>
            </a:r>
            <a:r>
              <a:rPr lang="en-US" sz="3000" dirty="0">
                <a:latin typeface="Calibri" pitchFamily="34" charset="0"/>
              </a:rPr>
              <a:t>) as well as the </a:t>
            </a:r>
            <a:r>
              <a:rPr lang="en-US" sz="3000" b="1" dirty="0">
                <a:latin typeface="Calibri" pitchFamily="34" charset="0"/>
              </a:rPr>
              <a:t>precision</a:t>
            </a:r>
            <a:r>
              <a:rPr lang="en-US" sz="3000" dirty="0">
                <a:latin typeface="Calibri" pitchFamily="34" charset="0"/>
              </a:rPr>
              <a:t> (percent Relative root Mean Squared Error - </a:t>
            </a:r>
            <a:r>
              <a:rPr lang="en-US" sz="3000" b="1" dirty="0">
                <a:latin typeface="Calibri" pitchFamily="34" charset="0"/>
              </a:rPr>
              <a:t>%RMSE </a:t>
            </a:r>
            <a:r>
              <a:rPr lang="en-US" sz="3000" dirty="0">
                <a:latin typeface="Calibri" pitchFamily="34" charset="0"/>
              </a:rPr>
              <a:t>and percent Relative Absolute Error - </a:t>
            </a:r>
            <a:r>
              <a:rPr lang="en-US" sz="3000" b="1" dirty="0">
                <a:latin typeface="Calibri" pitchFamily="34" charset="0"/>
              </a:rPr>
              <a:t>%RAE</a:t>
            </a:r>
            <a:r>
              <a:rPr lang="en-US" sz="3000" dirty="0">
                <a:latin typeface="Calibri" pitchFamily="34" charset="0"/>
              </a:rPr>
              <a:t>)  of the estimates. The results show that the method is capable of estimating all the parameters with satisfactory bias and precision.</a:t>
            </a:r>
          </a:p>
        </p:txBody>
      </p:sp>
      <p:sp>
        <p:nvSpPr>
          <p:cNvPr id="35" name="Rectangle 34"/>
          <p:cNvSpPr/>
          <p:nvPr/>
        </p:nvSpPr>
        <p:spPr>
          <a:xfrm>
            <a:off x="20178184" y="6248499"/>
            <a:ext cx="8407576" cy="891547"/>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lIns="86970" tIns="43485" rIns="86970" bIns="43485" rtlCol="0" anchor="ctr"/>
          <a:lstStyle/>
          <a:p>
            <a:pPr algn="ctr"/>
            <a:r>
              <a:rPr lang="en-US" sz="5400" b="1" dirty="0">
                <a:solidFill>
                  <a:schemeClr val="accent3">
                    <a:lumMod val="20000"/>
                    <a:lumOff val="80000"/>
                  </a:schemeClr>
                </a:solidFill>
              </a:rPr>
              <a:t>Application to </a:t>
            </a:r>
            <a:r>
              <a:rPr lang="en-US" sz="5400" b="1" dirty="0" err="1">
                <a:solidFill>
                  <a:schemeClr val="accent3">
                    <a:lumMod val="20000"/>
                    <a:lumOff val="80000"/>
                  </a:schemeClr>
                </a:solidFill>
              </a:rPr>
              <a:t>gevokizumab</a:t>
            </a:r>
            <a:endParaRPr lang="en-US" sz="5400" b="1" dirty="0">
              <a:solidFill>
                <a:schemeClr val="accent3">
                  <a:lumMod val="20000"/>
                  <a:lumOff val="80000"/>
                </a:schemeClr>
              </a:solidFill>
            </a:endParaRPr>
          </a:p>
        </p:txBody>
      </p:sp>
      <p:sp>
        <p:nvSpPr>
          <p:cNvPr id="14" name="Text Box 193"/>
          <p:cNvSpPr txBox="1">
            <a:spLocks noChangeArrowheads="1"/>
          </p:cNvSpPr>
          <p:nvPr/>
        </p:nvSpPr>
        <p:spPr bwMode="auto">
          <a:xfrm>
            <a:off x="20101390" y="34754396"/>
            <a:ext cx="8407578" cy="4506261"/>
          </a:xfrm>
          <a:prstGeom prst="rect">
            <a:avLst/>
          </a:prstGeom>
          <a:solidFill>
            <a:schemeClr val="bg1"/>
          </a:solidFill>
          <a:ln w="12700">
            <a:solidFill>
              <a:schemeClr val="accent1">
                <a:lumMod val="75000"/>
              </a:schemeClr>
            </a:solidFill>
          </a:ln>
          <a:effectLst/>
        </p:spPr>
        <p:txBody>
          <a:bodyPr wrap="square" lIns="173940" tIns="173940" rIns="173940" bIns="17394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000" dirty="0">
                <a:latin typeface="Calibri" pitchFamily="34" charset="0"/>
              </a:rPr>
              <a:t>We present a methodology to estimate population pharmacokinetic parameters using only patients’ mean plasma concentrations and their SDs </a:t>
            </a:r>
            <a:r>
              <a:rPr lang="en-US" sz="3000" dirty="0" err="1">
                <a:latin typeface="Calibri" pitchFamily="34" charset="0"/>
              </a:rPr>
              <a:t>vs</a:t>
            </a:r>
            <a:r>
              <a:rPr lang="en-US" sz="3000" dirty="0">
                <a:latin typeface="Calibri" pitchFamily="34" charset="0"/>
              </a:rPr>
              <a:t> time. The methodology describes adequately simulated data, indicating that the </a:t>
            </a:r>
            <a:r>
              <a:rPr lang="en-US" sz="3000" b="1" dirty="0">
                <a:latin typeface="Calibri" pitchFamily="34" charset="0"/>
              </a:rPr>
              <a:t>loss of information from averaging can be recovered</a:t>
            </a:r>
            <a:r>
              <a:rPr lang="en-US" sz="3000" dirty="0">
                <a:latin typeface="Calibri" pitchFamily="34" charset="0"/>
              </a:rPr>
              <a:t>. This method could be applied </a:t>
            </a:r>
            <a:r>
              <a:rPr lang="en-US" sz="3000" dirty="0" smtClean="0">
                <a:latin typeface="Calibri" pitchFamily="34" charset="0"/>
              </a:rPr>
              <a:t>to </a:t>
            </a:r>
            <a:r>
              <a:rPr lang="en-US" sz="3000" dirty="0">
                <a:latin typeface="Calibri" pitchFamily="34" charset="0"/>
              </a:rPr>
              <a:t>any PK model in order to estimate </a:t>
            </a:r>
            <a:r>
              <a:rPr lang="en-US" sz="3000" dirty="0" err="1">
                <a:latin typeface="Calibri" pitchFamily="34" charset="0"/>
              </a:rPr>
              <a:t>PopPK</a:t>
            </a:r>
            <a:r>
              <a:rPr lang="en-US" sz="3000" dirty="0">
                <a:latin typeface="Calibri" pitchFamily="34" charset="0"/>
              </a:rPr>
              <a:t> parameters when only a published graph with mean plasma concentrations and SDs is available.</a:t>
            </a:r>
          </a:p>
        </p:txBody>
      </p:sp>
      <p:sp>
        <p:nvSpPr>
          <p:cNvPr id="36" name="Rectangle 35"/>
          <p:cNvSpPr/>
          <p:nvPr/>
        </p:nvSpPr>
        <p:spPr>
          <a:xfrm>
            <a:off x="20101390" y="34046319"/>
            <a:ext cx="8407578" cy="708077"/>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lIns="86970" tIns="43485" rIns="86970" bIns="43485" rtlCol="0" anchor="ctr"/>
          <a:lstStyle/>
          <a:p>
            <a:pPr algn="ctr"/>
            <a:r>
              <a:rPr lang="en-US" sz="5400" b="1" dirty="0">
                <a:solidFill>
                  <a:schemeClr val="accent3">
                    <a:lumMod val="20000"/>
                    <a:lumOff val="80000"/>
                  </a:schemeClr>
                </a:solidFill>
              </a:rPr>
              <a:t>Conclusions</a:t>
            </a:r>
          </a:p>
        </p:txBody>
      </p:sp>
      <p:sp>
        <p:nvSpPr>
          <p:cNvPr id="11" name="Text Box 190"/>
          <p:cNvSpPr txBox="1">
            <a:spLocks noChangeArrowheads="1"/>
          </p:cNvSpPr>
          <p:nvPr/>
        </p:nvSpPr>
        <p:spPr bwMode="auto">
          <a:xfrm>
            <a:off x="1707269" y="15584503"/>
            <a:ext cx="8407576" cy="10046239"/>
          </a:xfrm>
          <a:prstGeom prst="rect">
            <a:avLst/>
          </a:prstGeom>
          <a:solidFill>
            <a:schemeClr val="bg1"/>
          </a:solidFill>
          <a:ln w="12700">
            <a:solidFill>
              <a:schemeClr val="accent1">
                <a:lumMod val="75000"/>
              </a:schemeClr>
            </a:solidFill>
          </a:ln>
          <a:effectLst/>
        </p:spPr>
        <p:txBody>
          <a:bodyPr lIns="173940" tIns="173940" rIns="173940" bIns="17394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000" dirty="0">
                <a:latin typeface="+mn-lt"/>
              </a:rPr>
              <a:t>A function was constructed in R based on an </a:t>
            </a:r>
            <a:r>
              <a:rPr lang="en-US" sz="3000" b="1" dirty="0" err="1">
                <a:latin typeface="+mn-lt"/>
              </a:rPr>
              <a:t>mPBPK</a:t>
            </a:r>
            <a:r>
              <a:rPr lang="en-US" sz="3000" b="1" dirty="0">
                <a:latin typeface="+mn-lt"/>
              </a:rPr>
              <a:t> model</a:t>
            </a:r>
            <a:r>
              <a:rPr lang="en-US" sz="3000" dirty="0">
                <a:latin typeface="+mn-lt"/>
              </a:rPr>
              <a:t> [1] that predicts (output) the mean concentrations and their standard </a:t>
            </a:r>
            <a:r>
              <a:rPr lang="en-US" sz="3000" dirty="0" smtClean="0">
                <a:latin typeface="+mn-lt"/>
              </a:rPr>
              <a:t>deviations from </a:t>
            </a:r>
            <a:r>
              <a:rPr lang="en-US" sz="3000" dirty="0">
                <a:latin typeface="+mn-lt"/>
              </a:rPr>
              <a:t>a </a:t>
            </a:r>
            <a:r>
              <a:rPr lang="en-US" sz="3000" b="1" dirty="0">
                <a:latin typeface="+mn-lt"/>
              </a:rPr>
              <a:t>Monte Carlo (MC) simulation</a:t>
            </a:r>
            <a:r>
              <a:rPr lang="en-US" sz="3000" dirty="0">
                <a:latin typeface="+mn-lt"/>
              </a:rPr>
              <a:t> of a number of patients generated from the distributions of the </a:t>
            </a:r>
            <a:r>
              <a:rPr lang="en-US" sz="3000" dirty="0" err="1">
                <a:latin typeface="+mn-lt"/>
              </a:rPr>
              <a:t>mPBPK</a:t>
            </a:r>
            <a:r>
              <a:rPr lang="en-US" sz="3000" dirty="0">
                <a:latin typeface="+mn-lt"/>
              </a:rPr>
              <a:t> model parameters including IIVs for some of them (input). The model was </a:t>
            </a:r>
            <a:r>
              <a:rPr lang="en-US" sz="3000" dirty="0" err="1">
                <a:latin typeface="+mn-lt"/>
              </a:rPr>
              <a:t>parametrized</a:t>
            </a:r>
            <a:r>
              <a:rPr lang="en-US" sz="3000" dirty="0">
                <a:latin typeface="+mn-lt"/>
              </a:rPr>
              <a:t> in terms of the vascular reflection coefficients </a:t>
            </a:r>
            <a:r>
              <a:rPr lang="en-US" sz="3000" b="1" dirty="0">
                <a:latin typeface="+mn-lt"/>
              </a:rPr>
              <a:t>σ</a:t>
            </a:r>
            <a:r>
              <a:rPr lang="el-GR" sz="3000" b="1" baseline="-25000" dirty="0">
                <a:latin typeface="+mn-lt"/>
              </a:rPr>
              <a:t>1</a:t>
            </a:r>
            <a:r>
              <a:rPr lang="en-US" sz="3000" dirty="0">
                <a:latin typeface="+mn-lt"/>
              </a:rPr>
              <a:t> and </a:t>
            </a:r>
            <a:r>
              <a:rPr lang="en-US" sz="3000" b="1" dirty="0">
                <a:latin typeface="+mn-lt"/>
              </a:rPr>
              <a:t>σ</a:t>
            </a:r>
            <a:r>
              <a:rPr lang="el-GR" sz="3000" b="1" baseline="-25000" dirty="0">
                <a:latin typeface="+mn-lt"/>
              </a:rPr>
              <a:t>2</a:t>
            </a:r>
            <a:r>
              <a:rPr lang="en-US" sz="3000" dirty="0">
                <a:latin typeface="+mn-lt"/>
              </a:rPr>
              <a:t> for tight and leaky tissues, respectively, drug plasma clearance </a:t>
            </a:r>
            <a:r>
              <a:rPr lang="en-US" sz="3000" b="1" dirty="0" err="1">
                <a:latin typeface="+mn-lt"/>
              </a:rPr>
              <a:t>CLp</a:t>
            </a:r>
            <a:r>
              <a:rPr lang="en-US" sz="3000" dirty="0">
                <a:latin typeface="+mn-lt"/>
              </a:rPr>
              <a:t>, and the IIV terms </a:t>
            </a:r>
            <a:r>
              <a:rPr lang="en-US" sz="3000" b="1" dirty="0" err="1">
                <a:latin typeface="+mn-lt"/>
              </a:rPr>
              <a:t>ω</a:t>
            </a:r>
            <a:r>
              <a:rPr lang="en-US" sz="3000" b="1" baseline="-25000" dirty="0" err="1">
                <a:latin typeface="+mn-lt"/>
              </a:rPr>
              <a:t>CLp</a:t>
            </a:r>
            <a:r>
              <a:rPr lang="en-US" sz="3000" dirty="0">
                <a:latin typeface="+mn-lt"/>
              </a:rPr>
              <a:t> and </a:t>
            </a:r>
            <a:r>
              <a:rPr lang="en-US" sz="3000" b="1" dirty="0" err="1">
                <a:latin typeface="+mn-lt"/>
              </a:rPr>
              <a:t>ω</a:t>
            </a:r>
            <a:r>
              <a:rPr lang="en-US" sz="3000" b="1" baseline="-25000" dirty="0" err="1">
                <a:latin typeface="+mn-lt"/>
              </a:rPr>
              <a:t>V</a:t>
            </a:r>
            <a:r>
              <a:rPr lang="en-US" sz="3000" dirty="0">
                <a:latin typeface="+mn-lt"/>
              </a:rPr>
              <a:t>, for the SD of the lognormal distributions of plasma clearance and volume of human body respectively. This function was fitted to data of mean concentrations and SDs in order to estimate the population PK parameters using </a:t>
            </a:r>
            <a:r>
              <a:rPr lang="en-US" sz="3000" b="1" dirty="0">
                <a:latin typeface="+mn-lt"/>
              </a:rPr>
              <a:t>Maximum likelihood</a:t>
            </a:r>
            <a:r>
              <a:rPr lang="en-US" sz="3000" dirty="0">
                <a:latin typeface="+mn-lt"/>
              </a:rPr>
              <a:t> method with a </a:t>
            </a:r>
            <a:r>
              <a:rPr lang="en-US" sz="3000" b="1" dirty="0">
                <a:latin typeface="+mn-lt"/>
              </a:rPr>
              <a:t>quasi-Newton</a:t>
            </a:r>
            <a:r>
              <a:rPr lang="en-US" sz="3000" dirty="0">
                <a:latin typeface="+mn-lt"/>
              </a:rPr>
              <a:t> </a:t>
            </a:r>
            <a:r>
              <a:rPr lang="en-US" sz="3000" dirty="0" err="1">
                <a:latin typeface="+mn-lt"/>
              </a:rPr>
              <a:t>optimiser</a:t>
            </a:r>
            <a:r>
              <a:rPr lang="en-US" sz="3000" dirty="0">
                <a:latin typeface="+mn-lt"/>
              </a:rPr>
              <a:t>. </a:t>
            </a:r>
            <a:r>
              <a:rPr lang="en-US" sz="3000" b="1" dirty="0">
                <a:latin typeface="+mn-lt"/>
              </a:rPr>
              <a:t>Latin Hypercube sampling</a:t>
            </a:r>
            <a:r>
              <a:rPr lang="en-US" sz="3000" dirty="0">
                <a:latin typeface="+mn-lt"/>
              </a:rPr>
              <a:t> was used for the MC step to improve speed. Also, </a:t>
            </a:r>
            <a:r>
              <a:rPr lang="en-US" sz="3000" b="1" dirty="0">
                <a:latin typeface="+mn-lt"/>
              </a:rPr>
              <a:t>two</a:t>
            </a:r>
            <a:r>
              <a:rPr lang="en-US" sz="3000" dirty="0">
                <a:latin typeface="+mn-lt"/>
              </a:rPr>
              <a:t> separate exponential </a:t>
            </a:r>
            <a:r>
              <a:rPr lang="en-US" sz="3000" b="1" dirty="0">
                <a:latin typeface="+mn-lt"/>
              </a:rPr>
              <a:t>residual error terms</a:t>
            </a:r>
            <a:r>
              <a:rPr lang="en-US" sz="3000" dirty="0">
                <a:latin typeface="+mn-lt"/>
              </a:rPr>
              <a:t> were assumed, one for the means and one for the SDs. The entire analysis was performed using </a:t>
            </a:r>
            <a:r>
              <a:rPr lang="en-US" sz="3000" b="1" dirty="0">
                <a:latin typeface="+mn-lt"/>
              </a:rPr>
              <a:t>R software </a:t>
            </a:r>
            <a:r>
              <a:rPr lang="en-US" sz="3000" dirty="0">
                <a:latin typeface="+mn-lt"/>
              </a:rPr>
              <a:t>(RStudio).</a:t>
            </a:r>
          </a:p>
        </p:txBody>
      </p:sp>
      <p:sp>
        <p:nvSpPr>
          <p:cNvPr id="51" name="Text Box 180"/>
          <p:cNvSpPr txBox="1">
            <a:spLocks noChangeArrowheads="1"/>
          </p:cNvSpPr>
          <p:nvPr/>
        </p:nvSpPr>
        <p:spPr bwMode="auto">
          <a:xfrm>
            <a:off x="10969425" y="10353889"/>
            <a:ext cx="8397910" cy="11862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86970" tIns="43485" rIns="86970" bIns="43485">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2400" b="1" dirty="0">
                <a:latin typeface="Calibri" pitchFamily="34" charset="0"/>
              </a:rPr>
              <a:t>Figure 1. </a:t>
            </a:r>
            <a:r>
              <a:rPr lang="en-US" sz="2400" dirty="0">
                <a:latin typeface="Calibri" pitchFamily="34" charset="0"/>
              </a:rPr>
              <a:t>The minimal PBPK model (IV bolus administration) that </a:t>
            </a:r>
          </a:p>
          <a:p>
            <a:pPr eaLnBrk="1" hangingPunct="1"/>
            <a:r>
              <a:rPr lang="en-US" sz="2400" dirty="0">
                <a:latin typeface="Calibri" pitchFamily="34" charset="0"/>
              </a:rPr>
              <a:t>was used for describing the population pharmacokinetic behavior of </a:t>
            </a:r>
            <a:r>
              <a:rPr lang="en-US" sz="2400" dirty="0" err="1">
                <a:latin typeface="Calibri" pitchFamily="34" charset="0"/>
              </a:rPr>
              <a:t>gevokizumab</a:t>
            </a:r>
            <a:r>
              <a:rPr lang="en-US" sz="2400" dirty="0">
                <a:latin typeface="Calibri" pitchFamily="34" charset="0"/>
              </a:rPr>
              <a:t>.</a:t>
            </a:r>
          </a:p>
        </p:txBody>
      </p:sp>
      <p:pic>
        <p:nvPicPr>
          <p:cNvPr id="40" name="Picture 39"/>
          <p:cNvPicPr/>
          <p:nvPr/>
        </p:nvPicPr>
        <p:blipFill>
          <a:blip r:embed="rId4">
            <a:extLst>
              <a:ext uri="{28A0092B-C50C-407E-A947-70E740481C1C}">
                <a14:useLocalDpi xmlns:a14="http://schemas.microsoft.com/office/drawing/2010/main" val="0"/>
              </a:ext>
            </a:extLst>
          </a:blip>
          <a:srcRect/>
          <a:stretch>
            <a:fillRect/>
          </a:stretch>
        </p:blipFill>
        <p:spPr bwMode="auto">
          <a:xfrm>
            <a:off x="10969425" y="6248498"/>
            <a:ext cx="8397910" cy="4007040"/>
          </a:xfrm>
          <a:prstGeom prst="rect">
            <a:avLst/>
          </a:prstGeom>
          <a:noFill/>
          <a:ln>
            <a:noFill/>
          </a:ln>
        </p:spPr>
      </p:pic>
      <p:pic>
        <p:nvPicPr>
          <p:cNvPr id="42" name="Picture 41" descr="C:\Users\vangelisk\Documents\Figure_Simulation_Confidence_VPC_with_Observations.png"/>
          <p:cNvPicPr/>
          <p:nvPr/>
        </p:nvPicPr>
        <p:blipFill rotWithShape="1">
          <a:blip r:embed="rId5" cstate="print">
            <a:extLst>
              <a:ext uri="{28A0092B-C50C-407E-A947-70E740481C1C}">
                <a14:useLocalDpi xmlns:a14="http://schemas.microsoft.com/office/drawing/2010/main" val="0"/>
              </a:ext>
            </a:extLst>
          </a:blip>
          <a:srcRect t="4938"/>
          <a:stretch/>
        </p:blipFill>
        <p:spPr bwMode="auto">
          <a:xfrm>
            <a:off x="10889985" y="22162389"/>
            <a:ext cx="8407865" cy="6245132"/>
          </a:xfrm>
          <a:prstGeom prst="rect">
            <a:avLst/>
          </a:prstGeom>
          <a:noFill/>
          <a:ln>
            <a:noFill/>
          </a:ln>
        </p:spPr>
      </p:pic>
      <p:sp>
        <p:nvSpPr>
          <p:cNvPr id="44" name="Text Box 180"/>
          <p:cNvSpPr txBox="1">
            <a:spLocks noChangeArrowheads="1"/>
          </p:cNvSpPr>
          <p:nvPr/>
        </p:nvSpPr>
        <p:spPr bwMode="auto">
          <a:xfrm>
            <a:off x="10969425" y="28407520"/>
            <a:ext cx="8328424" cy="8264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86970" tIns="43485" rIns="86970" bIns="43485">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2400" b="1" dirty="0">
                <a:latin typeface="Calibri" pitchFamily="34" charset="0"/>
              </a:rPr>
              <a:t>Figure 2. </a:t>
            </a:r>
            <a:r>
              <a:rPr lang="en-US" sz="2400" dirty="0">
                <a:latin typeface="Calibri" pitchFamily="34" charset="0"/>
              </a:rPr>
              <a:t>VPC plot with 24 random patients in the simulated original dataset.</a:t>
            </a:r>
          </a:p>
        </p:txBody>
      </p:sp>
      <p:graphicFrame>
        <p:nvGraphicFramePr>
          <p:cNvPr id="46" name="Content Placeholder 114" descr="Sample table with 4 columns, 7 rows." title="Sample Table"/>
          <p:cNvGraphicFramePr>
            <a:graphicFrameLocks/>
          </p:cNvGraphicFramePr>
          <p:nvPr>
            <p:extLst>
              <p:ext uri="{D42A27DB-BD31-4B8C-83A1-F6EECF244321}">
                <p14:modId xmlns:p14="http://schemas.microsoft.com/office/powerpoint/2010/main" val="1261544554"/>
              </p:ext>
            </p:extLst>
          </p:nvPr>
        </p:nvGraphicFramePr>
        <p:xfrm>
          <a:off x="10889985" y="30337055"/>
          <a:ext cx="8308514" cy="8745781"/>
        </p:xfrm>
        <a:graphic>
          <a:graphicData uri="http://schemas.openxmlformats.org/drawingml/2006/table">
            <a:tbl>
              <a:tblPr firstRow="1" bandRow="1">
                <a:tableStyleId>{F5AB1C69-6EDB-4FF4-983F-18BD219EF322}</a:tableStyleId>
              </a:tblPr>
              <a:tblGrid>
                <a:gridCol w="1297820">
                  <a:extLst>
                    <a:ext uri="{9D8B030D-6E8A-4147-A177-3AD203B41FA5}">
                      <a16:colId xmlns:a16="http://schemas.microsoft.com/office/drawing/2014/main" xmlns="" val="20000"/>
                    </a:ext>
                  </a:extLst>
                </a:gridCol>
                <a:gridCol w="648910">
                  <a:extLst>
                    <a:ext uri="{9D8B030D-6E8A-4147-A177-3AD203B41FA5}">
                      <a16:colId xmlns:a16="http://schemas.microsoft.com/office/drawing/2014/main" xmlns="" val="20001"/>
                    </a:ext>
                  </a:extLst>
                </a:gridCol>
                <a:gridCol w="1590446">
                  <a:extLst>
                    <a:ext uri="{9D8B030D-6E8A-4147-A177-3AD203B41FA5}">
                      <a16:colId xmlns:a16="http://schemas.microsoft.com/office/drawing/2014/main" xmlns="" val="20002"/>
                    </a:ext>
                  </a:extLst>
                </a:gridCol>
                <a:gridCol w="1590446">
                  <a:extLst>
                    <a:ext uri="{9D8B030D-6E8A-4147-A177-3AD203B41FA5}">
                      <a16:colId xmlns:a16="http://schemas.microsoft.com/office/drawing/2014/main" xmlns="" val="20003"/>
                    </a:ext>
                  </a:extLst>
                </a:gridCol>
                <a:gridCol w="1590446">
                  <a:extLst>
                    <a:ext uri="{9D8B030D-6E8A-4147-A177-3AD203B41FA5}">
                      <a16:colId xmlns:a16="http://schemas.microsoft.com/office/drawing/2014/main" xmlns="" val="20004"/>
                    </a:ext>
                  </a:extLst>
                </a:gridCol>
                <a:gridCol w="1590446">
                  <a:extLst>
                    <a:ext uri="{9D8B030D-6E8A-4147-A177-3AD203B41FA5}">
                      <a16:colId xmlns:a16="http://schemas.microsoft.com/office/drawing/2014/main" xmlns="" val="20005"/>
                    </a:ext>
                  </a:extLst>
                </a:gridCol>
              </a:tblGrid>
              <a:tr h="1891381">
                <a:tc gridSpan="3">
                  <a:txBody>
                    <a:bodyPr/>
                    <a:lstStyle/>
                    <a:p>
                      <a:pPr algn="ctr">
                        <a:lnSpc>
                          <a:spcPct val="107000"/>
                        </a:lnSpc>
                        <a:spcAft>
                          <a:spcPts val="0"/>
                        </a:spcAft>
                      </a:pPr>
                      <a:r>
                        <a:rPr lang="en-US" sz="2400" b="1" dirty="0">
                          <a:effectLst/>
                          <a:latin typeface="+mn-lt"/>
                          <a:ea typeface="Times New Roman" panose="02020603050405020304" pitchFamily="18" charset="0"/>
                          <a:cs typeface="Times New Roman" panose="02020603050405020304" pitchFamily="18" charset="0"/>
                        </a:rPr>
                        <a:t> </a:t>
                      </a:r>
                      <a:endParaRPr lang="el-GR" sz="24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hMerge="1">
                  <a:txBody>
                    <a:bodyPr/>
                    <a:lstStyle/>
                    <a:p>
                      <a:pPr algn="ctr">
                        <a:lnSpc>
                          <a:spcPct val="107000"/>
                        </a:lnSpc>
                        <a:spcAft>
                          <a:spcPts val="0"/>
                        </a:spcAft>
                      </a:pPr>
                      <a:endParaRPr lang="el-GR" sz="3000" dirty="0">
                        <a:effectLst/>
                        <a:latin typeface="+mn-lt"/>
                        <a:ea typeface="Calibri" panose="020F0502020204030204" pitchFamily="34" charset="0"/>
                        <a:cs typeface="Times New Roman" panose="02020603050405020304" pitchFamily="18" charset="0"/>
                      </a:endParaRPr>
                    </a:p>
                  </a:txBody>
                  <a:tcPr marL="68580" marR="68580" marT="0" marB="0">
                    <a:lnB w="12700" cap="flat" cmpd="sng" algn="ctr">
                      <a:solidFill>
                        <a:schemeClr val="tx1"/>
                      </a:solidFill>
                      <a:prstDash val="solid"/>
                      <a:round/>
                      <a:headEnd type="none" w="med" len="med"/>
                      <a:tailEnd type="none" w="med" len="med"/>
                    </a:lnB>
                    <a:solidFill>
                      <a:schemeClr val="accent1">
                        <a:lumMod val="75000"/>
                      </a:schemeClr>
                    </a:solidFill>
                  </a:tcPr>
                </a:tc>
                <a:tc hMerge="1">
                  <a:txBody>
                    <a:bodyPr/>
                    <a:lstStyle/>
                    <a:p>
                      <a:pPr algn="ctr">
                        <a:lnSpc>
                          <a:spcPct val="107000"/>
                        </a:lnSpc>
                        <a:spcAft>
                          <a:spcPts val="0"/>
                        </a:spcAft>
                      </a:pPr>
                      <a:endParaRPr lang="el-GR" sz="3000" dirty="0">
                        <a:effectLst/>
                        <a:latin typeface="+mn-lt"/>
                        <a:ea typeface="Calibri" panose="020F0502020204030204" pitchFamily="34" charset="0"/>
                        <a:cs typeface="Times New Roman" panose="02020603050405020304" pitchFamily="18" charset="0"/>
                      </a:endParaRPr>
                    </a:p>
                  </a:txBody>
                  <a:tcPr marL="68580" marR="68580" marT="0" marB="0">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marL="0" algn="ctr" defTabSz="4174556" rtl="0" eaLnBrk="1" latinLnBrk="0" hangingPunct="1">
                        <a:lnSpc>
                          <a:spcPct val="107000"/>
                        </a:lnSpc>
                        <a:spcAft>
                          <a:spcPts val="0"/>
                        </a:spcAft>
                      </a:pPr>
                      <a:r>
                        <a:rPr lang="en-US" sz="2400" b="0" kern="1200" dirty="0">
                          <a:solidFill>
                            <a:schemeClr val="lt1"/>
                          </a:solidFill>
                          <a:latin typeface="+mn-lt"/>
                          <a:ea typeface="+mn-ea"/>
                          <a:cs typeface="+mn-cs"/>
                        </a:rPr>
                        <a:t>1</a:t>
                      </a:r>
                      <a:r>
                        <a:rPr lang="en-US" sz="2400" b="0" kern="1200" baseline="30000" dirty="0">
                          <a:solidFill>
                            <a:schemeClr val="lt1"/>
                          </a:solidFill>
                          <a:latin typeface="+mn-lt"/>
                          <a:ea typeface="+mn-ea"/>
                          <a:cs typeface="+mn-cs"/>
                        </a:rPr>
                        <a:t>st</a:t>
                      </a:r>
                      <a:r>
                        <a:rPr lang="en-US" sz="2400" b="0" kern="1200" dirty="0">
                          <a:solidFill>
                            <a:schemeClr val="lt1"/>
                          </a:solidFill>
                          <a:latin typeface="+mn-lt"/>
                          <a:ea typeface="+mn-ea"/>
                          <a:cs typeface="+mn-cs"/>
                        </a:rPr>
                        <a:t> </a:t>
                      </a:r>
                      <a:r>
                        <a:rPr lang="en-US" sz="2400" b="0" kern="1200" dirty="0" err="1">
                          <a:solidFill>
                            <a:schemeClr val="lt1"/>
                          </a:solidFill>
                          <a:latin typeface="+mn-lt"/>
                          <a:ea typeface="+mn-ea"/>
                          <a:cs typeface="+mn-cs"/>
                        </a:rPr>
                        <a:t>Sim</a:t>
                      </a:r>
                      <a:r>
                        <a:rPr lang="en-US" sz="2400" b="0" kern="1200" dirty="0">
                          <a:solidFill>
                            <a:schemeClr val="lt1"/>
                          </a:solidFill>
                          <a:latin typeface="+mn-lt"/>
                          <a:ea typeface="+mn-ea"/>
                          <a:cs typeface="+mn-cs"/>
                        </a:rPr>
                        <a:t>. Study</a:t>
                      </a:r>
                      <a:endParaRPr lang="el-GR" sz="2400" b="0" kern="1200" dirty="0">
                        <a:solidFill>
                          <a:schemeClr val="lt1"/>
                        </a:solidFill>
                        <a:latin typeface="+mn-lt"/>
                        <a:ea typeface="+mn-ea"/>
                        <a:cs typeface="+mn-cs"/>
                      </a:endParaRPr>
                    </a:p>
                    <a:p>
                      <a:pPr marL="0" algn="ctr" defTabSz="4174556" rtl="0" eaLnBrk="1" latinLnBrk="0" hangingPunct="1">
                        <a:lnSpc>
                          <a:spcPct val="107000"/>
                        </a:lnSpc>
                        <a:spcAft>
                          <a:spcPts val="0"/>
                        </a:spcAft>
                      </a:pPr>
                      <a:r>
                        <a:rPr lang="en-US" sz="2400" b="0" kern="1200" dirty="0">
                          <a:solidFill>
                            <a:schemeClr val="lt1"/>
                          </a:solidFill>
                          <a:latin typeface="+mn-lt"/>
                          <a:ea typeface="+mn-ea"/>
                          <a:cs typeface="+mn-cs"/>
                        </a:rPr>
                        <a:t>(</a:t>
                      </a:r>
                      <a:r>
                        <a:rPr lang="en-US" sz="2400" b="0" kern="1200" dirty="0" err="1">
                          <a:solidFill>
                            <a:schemeClr val="lt1"/>
                          </a:solidFill>
                          <a:latin typeface="+mn-lt"/>
                          <a:ea typeface="+mn-ea"/>
                          <a:cs typeface="+mn-cs"/>
                        </a:rPr>
                        <a:t>rv</a:t>
                      </a:r>
                      <a:r>
                        <a:rPr lang="en-US" sz="2400" b="0" kern="1200" dirty="0">
                          <a:solidFill>
                            <a:schemeClr val="lt1"/>
                          </a:solidFill>
                          <a:latin typeface="+mn-lt"/>
                          <a:ea typeface="+mn-ea"/>
                          <a:cs typeface="+mn-cs"/>
                        </a:rPr>
                        <a:t>=5%, N=24)</a:t>
                      </a:r>
                      <a:endParaRPr lang="el-GR" sz="2400" b="0" kern="1200" dirty="0">
                        <a:solidFill>
                          <a:schemeClr val="lt1"/>
                        </a:solidFill>
                        <a:latin typeface="+mn-lt"/>
                        <a:ea typeface="+mn-ea"/>
                        <a:cs typeface="+mn-cs"/>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algn="ctr" defTabSz="4174556" rtl="0" eaLnBrk="1" latinLnBrk="0" hangingPunct="1">
                        <a:lnSpc>
                          <a:spcPct val="107000"/>
                        </a:lnSpc>
                        <a:spcAft>
                          <a:spcPts val="0"/>
                        </a:spcAft>
                      </a:pPr>
                      <a:r>
                        <a:rPr lang="en-US" sz="2400" b="0" kern="1200" dirty="0">
                          <a:solidFill>
                            <a:schemeClr val="lt1"/>
                          </a:solidFill>
                          <a:latin typeface="+mn-lt"/>
                          <a:ea typeface="+mn-ea"/>
                          <a:cs typeface="+mn-cs"/>
                        </a:rPr>
                        <a:t>2</a:t>
                      </a:r>
                      <a:r>
                        <a:rPr lang="en-US" sz="2400" b="0" kern="1200" baseline="30000" dirty="0">
                          <a:solidFill>
                            <a:schemeClr val="lt1"/>
                          </a:solidFill>
                          <a:latin typeface="+mn-lt"/>
                          <a:ea typeface="+mn-ea"/>
                          <a:cs typeface="+mn-cs"/>
                        </a:rPr>
                        <a:t>nd</a:t>
                      </a:r>
                      <a:r>
                        <a:rPr lang="en-US" sz="2400" b="0" kern="1200" dirty="0">
                          <a:solidFill>
                            <a:schemeClr val="lt1"/>
                          </a:solidFill>
                          <a:latin typeface="+mn-lt"/>
                          <a:ea typeface="+mn-ea"/>
                          <a:cs typeface="+mn-cs"/>
                        </a:rPr>
                        <a:t> </a:t>
                      </a:r>
                      <a:r>
                        <a:rPr lang="en-US" sz="2400" b="0" kern="1200" dirty="0" err="1">
                          <a:solidFill>
                            <a:schemeClr val="lt1"/>
                          </a:solidFill>
                          <a:latin typeface="+mn-lt"/>
                          <a:ea typeface="+mn-ea"/>
                          <a:cs typeface="+mn-cs"/>
                        </a:rPr>
                        <a:t>Sim</a:t>
                      </a:r>
                      <a:r>
                        <a:rPr lang="en-US" sz="2400" b="0" kern="1200" dirty="0">
                          <a:solidFill>
                            <a:schemeClr val="lt1"/>
                          </a:solidFill>
                          <a:latin typeface="+mn-lt"/>
                          <a:ea typeface="+mn-ea"/>
                          <a:cs typeface="+mn-cs"/>
                        </a:rPr>
                        <a:t>. Study</a:t>
                      </a:r>
                      <a:endParaRPr lang="el-GR" sz="2400" b="0" kern="1200" dirty="0">
                        <a:solidFill>
                          <a:schemeClr val="lt1"/>
                        </a:solidFill>
                        <a:latin typeface="+mn-lt"/>
                        <a:ea typeface="+mn-ea"/>
                        <a:cs typeface="+mn-cs"/>
                      </a:endParaRPr>
                    </a:p>
                    <a:p>
                      <a:pPr marL="0" algn="ctr" defTabSz="4174556" rtl="0" eaLnBrk="1" latinLnBrk="0" hangingPunct="1">
                        <a:lnSpc>
                          <a:spcPct val="107000"/>
                        </a:lnSpc>
                        <a:spcAft>
                          <a:spcPts val="0"/>
                        </a:spcAft>
                      </a:pPr>
                      <a:r>
                        <a:rPr lang="en-US" sz="2400" b="0" kern="1200" dirty="0">
                          <a:solidFill>
                            <a:schemeClr val="lt1"/>
                          </a:solidFill>
                          <a:latin typeface="+mn-lt"/>
                          <a:ea typeface="+mn-ea"/>
                          <a:cs typeface="+mn-cs"/>
                        </a:rPr>
                        <a:t>(</a:t>
                      </a:r>
                      <a:r>
                        <a:rPr lang="en-US" sz="2400" b="0" kern="1200" dirty="0" err="1">
                          <a:solidFill>
                            <a:schemeClr val="lt1"/>
                          </a:solidFill>
                          <a:latin typeface="+mn-lt"/>
                          <a:ea typeface="+mn-ea"/>
                          <a:cs typeface="+mn-cs"/>
                        </a:rPr>
                        <a:t>rv</a:t>
                      </a:r>
                      <a:r>
                        <a:rPr lang="en-US" sz="2400" b="0" kern="1200" dirty="0">
                          <a:solidFill>
                            <a:schemeClr val="lt1"/>
                          </a:solidFill>
                          <a:latin typeface="+mn-lt"/>
                          <a:ea typeface="+mn-ea"/>
                          <a:cs typeface="+mn-cs"/>
                        </a:rPr>
                        <a:t>=10%, N=24)</a:t>
                      </a:r>
                      <a:endParaRPr lang="el-GR" sz="2400" b="0" kern="1200" dirty="0">
                        <a:solidFill>
                          <a:schemeClr val="lt1"/>
                        </a:solidFill>
                        <a:latin typeface="+mn-lt"/>
                        <a:ea typeface="+mn-ea"/>
                        <a:cs typeface="+mn-cs"/>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algn="ctr" defTabSz="4174556" rtl="0" eaLnBrk="1" latinLnBrk="0" hangingPunct="1">
                        <a:lnSpc>
                          <a:spcPct val="107000"/>
                        </a:lnSpc>
                        <a:spcAft>
                          <a:spcPts val="0"/>
                        </a:spcAft>
                      </a:pPr>
                      <a:r>
                        <a:rPr lang="en-US" sz="2400" b="0" kern="1200" dirty="0">
                          <a:solidFill>
                            <a:schemeClr val="lt1"/>
                          </a:solidFill>
                          <a:latin typeface="+mn-lt"/>
                          <a:ea typeface="+mn-ea"/>
                          <a:cs typeface="+mn-cs"/>
                        </a:rPr>
                        <a:t>3</a:t>
                      </a:r>
                      <a:r>
                        <a:rPr lang="en-US" sz="2400" b="0" kern="1200" baseline="30000" dirty="0">
                          <a:solidFill>
                            <a:schemeClr val="lt1"/>
                          </a:solidFill>
                          <a:latin typeface="+mn-lt"/>
                          <a:ea typeface="+mn-ea"/>
                          <a:cs typeface="+mn-cs"/>
                        </a:rPr>
                        <a:t>rd</a:t>
                      </a:r>
                      <a:r>
                        <a:rPr lang="en-US" sz="2400" b="0" kern="1200" dirty="0">
                          <a:solidFill>
                            <a:schemeClr val="lt1"/>
                          </a:solidFill>
                          <a:latin typeface="+mn-lt"/>
                          <a:ea typeface="+mn-ea"/>
                          <a:cs typeface="+mn-cs"/>
                        </a:rPr>
                        <a:t> </a:t>
                      </a:r>
                      <a:r>
                        <a:rPr lang="en-US" sz="2400" b="0" kern="1200" dirty="0" err="1">
                          <a:solidFill>
                            <a:schemeClr val="lt1"/>
                          </a:solidFill>
                          <a:latin typeface="+mn-lt"/>
                          <a:ea typeface="+mn-ea"/>
                          <a:cs typeface="+mn-cs"/>
                        </a:rPr>
                        <a:t>Sim</a:t>
                      </a:r>
                      <a:r>
                        <a:rPr lang="en-US" sz="2400" b="0" kern="1200" dirty="0">
                          <a:solidFill>
                            <a:schemeClr val="lt1"/>
                          </a:solidFill>
                          <a:latin typeface="+mn-lt"/>
                          <a:ea typeface="+mn-ea"/>
                          <a:cs typeface="+mn-cs"/>
                        </a:rPr>
                        <a:t>. Study</a:t>
                      </a:r>
                      <a:endParaRPr lang="el-GR" sz="2400" b="0" kern="1200" dirty="0">
                        <a:solidFill>
                          <a:schemeClr val="lt1"/>
                        </a:solidFill>
                        <a:latin typeface="+mn-lt"/>
                        <a:ea typeface="+mn-ea"/>
                        <a:cs typeface="+mn-cs"/>
                      </a:endParaRPr>
                    </a:p>
                    <a:p>
                      <a:pPr marL="0" algn="ctr" defTabSz="4174556" rtl="0" eaLnBrk="1" latinLnBrk="0" hangingPunct="1">
                        <a:lnSpc>
                          <a:spcPct val="107000"/>
                        </a:lnSpc>
                        <a:spcAft>
                          <a:spcPts val="0"/>
                        </a:spcAft>
                      </a:pPr>
                      <a:r>
                        <a:rPr lang="en-US" sz="2400" b="0" kern="1200" dirty="0">
                          <a:solidFill>
                            <a:schemeClr val="lt1"/>
                          </a:solidFill>
                          <a:latin typeface="+mn-lt"/>
                          <a:ea typeface="+mn-ea"/>
                          <a:cs typeface="+mn-cs"/>
                        </a:rPr>
                        <a:t>(</a:t>
                      </a:r>
                      <a:r>
                        <a:rPr lang="en-US" sz="2400" b="0" kern="1200" dirty="0" err="1">
                          <a:solidFill>
                            <a:schemeClr val="lt1"/>
                          </a:solidFill>
                          <a:latin typeface="+mn-lt"/>
                          <a:ea typeface="+mn-ea"/>
                          <a:cs typeface="+mn-cs"/>
                        </a:rPr>
                        <a:t>rv</a:t>
                      </a:r>
                      <a:r>
                        <a:rPr lang="en-US" sz="2400" b="0" kern="1200" dirty="0">
                          <a:solidFill>
                            <a:schemeClr val="lt1"/>
                          </a:solidFill>
                          <a:latin typeface="+mn-lt"/>
                          <a:ea typeface="+mn-ea"/>
                          <a:cs typeface="+mn-cs"/>
                        </a:rPr>
                        <a:t>=5%, N=10)</a:t>
                      </a:r>
                      <a:endParaRPr lang="el-GR" sz="2400" b="0" kern="1200" dirty="0">
                        <a:solidFill>
                          <a:schemeClr val="lt1"/>
                        </a:solidFill>
                        <a:latin typeface="+mn-lt"/>
                        <a:ea typeface="+mn-ea"/>
                        <a:cs typeface="+mn-cs"/>
                      </a:endParaRPr>
                    </a:p>
                  </a:txBody>
                  <a:tcPr marL="68580" marR="68580"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xmlns="" val="10000"/>
                  </a:ext>
                </a:extLst>
              </a:tr>
              <a:tr h="456960">
                <a:tc rowSpan="9">
                  <a:txBody>
                    <a:bodyPr/>
                    <a:lstStyle/>
                    <a:p>
                      <a:pPr marL="0" algn="ctr" defTabSz="4174556" rtl="0" eaLnBrk="1" latinLnBrk="0" hangingPunct="1">
                        <a:lnSpc>
                          <a:spcPct val="107000"/>
                        </a:lnSpc>
                        <a:spcAft>
                          <a:spcPts val="0"/>
                        </a:spcAft>
                      </a:pPr>
                      <a:r>
                        <a:rPr lang="en-US" sz="2400" kern="1200" dirty="0">
                          <a:solidFill>
                            <a:schemeClr val="dk1"/>
                          </a:solidFill>
                          <a:latin typeface="+mn-lt"/>
                          <a:ea typeface="+mn-ea"/>
                          <a:cs typeface="+mn-cs"/>
                        </a:rPr>
                        <a:t>Mean Population Values</a:t>
                      </a:r>
                      <a:endParaRPr lang="el-GR" sz="2400" kern="1200" dirty="0">
                        <a:solidFill>
                          <a:schemeClr val="dk1"/>
                        </a:solidFill>
                        <a:latin typeface="+mn-lt"/>
                        <a:ea typeface="+mn-ea"/>
                        <a:cs typeface="+mn-cs"/>
                      </a:endParaRPr>
                    </a:p>
                  </a:txBody>
                  <a:tcPr marL="68580" marR="68580" marT="0"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rowSpan="3">
                  <a:txBody>
                    <a:bodyPr/>
                    <a:lstStyle/>
                    <a:p>
                      <a:pPr marL="0" marR="0" indent="0" algn="ctr" defTabSz="4174556" rtl="0" eaLnBrk="1" fontAlgn="auto" latinLnBrk="0" hangingPunct="1">
                        <a:lnSpc>
                          <a:spcPct val="107000"/>
                        </a:lnSpc>
                        <a:spcBef>
                          <a:spcPts val="0"/>
                        </a:spcBef>
                        <a:spcAft>
                          <a:spcPts val="0"/>
                        </a:spcAft>
                        <a:buClrTx/>
                        <a:buSzTx/>
                        <a:buFontTx/>
                        <a:buNone/>
                        <a:tabLst/>
                        <a:defRPr/>
                      </a:pPr>
                      <a:r>
                        <a:rPr lang="el-GR" sz="2400" kern="1200" dirty="0">
                          <a:solidFill>
                            <a:schemeClr val="dk1"/>
                          </a:solidFill>
                          <a:latin typeface="+mn-lt"/>
                          <a:ea typeface="+mn-ea"/>
                          <a:cs typeface="+mn-cs"/>
                        </a:rPr>
                        <a:t>σ</a:t>
                      </a:r>
                      <a:r>
                        <a:rPr lang="el-GR" sz="2400" kern="1200" baseline="-25000" dirty="0">
                          <a:solidFill>
                            <a:schemeClr val="dk1"/>
                          </a:solidFill>
                          <a:latin typeface="+mn-lt"/>
                          <a:ea typeface="+mn-ea"/>
                          <a:cs typeface="+mn-cs"/>
                        </a:rPr>
                        <a:t>1</a:t>
                      </a:r>
                    </a:p>
                    <a:p>
                      <a:pPr marL="0" algn="ctr" defTabSz="4174556" rtl="0" eaLnBrk="1" latinLnBrk="0" hangingPunct="1">
                        <a:lnSpc>
                          <a:spcPct val="107000"/>
                        </a:lnSpc>
                        <a:spcAft>
                          <a:spcPts val="0"/>
                        </a:spcAft>
                      </a:pPr>
                      <a:endParaRPr lang="el-GR" sz="2400" kern="1200" dirty="0">
                        <a:solidFill>
                          <a:schemeClr val="dk1"/>
                        </a:solidFill>
                        <a:latin typeface="+mn-lt"/>
                        <a:ea typeface="+mn-ea"/>
                        <a:cs typeface="+mn-cs"/>
                      </a:endParaRPr>
                    </a:p>
                  </a:txBody>
                  <a:tcPr marL="68580" marR="68580" marT="0" marB="0" vert="vert270">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pPr marL="0" algn="ctr" defTabSz="4174556" rtl="0" eaLnBrk="1" latinLnBrk="0" hangingPunct="1">
                        <a:lnSpc>
                          <a:spcPct val="107000"/>
                        </a:lnSpc>
                        <a:spcAft>
                          <a:spcPts val="0"/>
                        </a:spcAft>
                      </a:pPr>
                      <a:r>
                        <a:rPr lang="el-GR" sz="2400" kern="1200" dirty="0">
                          <a:solidFill>
                            <a:schemeClr val="dk1"/>
                          </a:solidFill>
                          <a:latin typeface="+mn-lt"/>
                          <a:ea typeface="+mn-ea"/>
                          <a:cs typeface="+mn-cs"/>
                        </a:rPr>
                        <a:t>%</a:t>
                      </a:r>
                      <a:r>
                        <a:rPr lang="en-US" sz="2400" kern="1200" dirty="0">
                          <a:solidFill>
                            <a:schemeClr val="dk1"/>
                          </a:solidFill>
                          <a:latin typeface="+mn-lt"/>
                          <a:ea typeface="+mn-ea"/>
                          <a:cs typeface="+mn-cs"/>
                        </a:rPr>
                        <a:t>RBIAS</a:t>
                      </a:r>
                      <a:endParaRPr lang="el-GR" sz="2400" kern="1200" dirty="0">
                        <a:solidFill>
                          <a:schemeClr val="dk1"/>
                        </a:solidFill>
                        <a:latin typeface="+mn-lt"/>
                        <a:ea typeface="+mn-ea"/>
                        <a:cs typeface="+mn-cs"/>
                      </a:endParaRPr>
                    </a:p>
                  </a:txBody>
                  <a:tcPr marL="68580" marR="6858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0" algn="ctr" defTabSz="4174556" rtl="0" eaLnBrk="1" latinLnBrk="0" hangingPunct="1">
                        <a:lnSpc>
                          <a:spcPct val="107000"/>
                        </a:lnSpc>
                        <a:spcAft>
                          <a:spcPts val="0"/>
                        </a:spcAft>
                      </a:pPr>
                      <a:r>
                        <a:rPr lang="el-GR" sz="2400" kern="1200" dirty="0">
                          <a:solidFill>
                            <a:schemeClr val="dk1"/>
                          </a:solidFill>
                          <a:latin typeface="+mn-lt"/>
                          <a:ea typeface="+mn-ea"/>
                          <a:cs typeface="+mn-cs"/>
                        </a:rPr>
                        <a:t>-0.11</a:t>
                      </a:r>
                    </a:p>
                  </a:txBody>
                  <a:tcPr marL="68580" marR="6858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0" algn="ctr" defTabSz="4174556" rtl="0" eaLnBrk="1" latinLnBrk="0" hangingPunct="1">
                        <a:lnSpc>
                          <a:spcPct val="107000"/>
                        </a:lnSpc>
                        <a:spcAft>
                          <a:spcPts val="0"/>
                        </a:spcAft>
                      </a:pPr>
                      <a:r>
                        <a:rPr lang="en-US" sz="2400" kern="1200" dirty="0">
                          <a:solidFill>
                            <a:schemeClr val="dk1"/>
                          </a:solidFill>
                          <a:latin typeface="+mn-lt"/>
                          <a:ea typeface="+mn-ea"/>
                          <a:cs typeface="+mn-cs"/>
                        </a:rPr>
                        <a:t>0.12</a:t>
                      </a:r>
                      <a:endParaRPr lang="el-GR" sz="2400" kern="1200" dirty="0">
                        <a:solidFill>
                          <a:schemeClr val="dk1"/>
                        </a:solidFill>
                        <a:latin typeface="+mn-lt"/>
                        <a:ea typeface="+mn-ea"/>
                        <a:cs typeface="+mn-cs"/>
                      </a:endParaRPr>
                    </a:p>
                  </a:txBody>
                  <a:tcPr marL="68580" marR="6858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0" algn="ctr" defTabSz="4174556" rtl="0" eaLnBrk="1" latinLnBrk="0" hangingPunct="1">
                        <a:lnSpc>
                          <a:spcPct val="107000"/>
                        </a:lnSpc>
                        <a:spcAft>
                          <a:spcPts val="0"/>
                        </a:spcAft>
                      </a:pPr>
                      <a:r>
                        <a:rPr lang="el-GR" sz="2400" kern="1200">
                          <a:solidFill>
                            <a:schemeClr val="dk1"/>
                          </a:solidFill>
                          <a:latin typeface="+mn-lt"/>
                          <a:ea typeface="+mn-ea"/>
                          <a:cs typeface="+mn-cs"/>
                        </a:rPr>
                        <a:t>-0.11</a:t>
                      </a:r>
                    </a:p>
                  </a:txBody>
                  <a:tcPr marL="68580" marR="68580" marT="0" marB="0">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10001"/>
                  </a:ext>
                </a:extLst>
              </a:tr>
              <a:tr h="456960">
                <a:tc vMerge="1">
                  <a:txBody>
                    <a:bodyPr/>
                    <a:lstStyle/>
                    <a:p>
                      <a:pPr marL="0" algn="ctr" defTabSz="4174556" rtl="0" eaLnBrk="1" latinLnBrk="0" hangingPunct="1">
                        <a:lnSpc>
                          <a:spcPct val="107000"/>
                        </a:lnSpc>
                        <a:spcAft>
                          <a:spcPts val="0"/>
                        </a:spcAft>
                      </a:pPr>
                      <a:endParaRPr lang="el-GR" sz="3100" kern="1200" dirty="0">
                        <a:solidFill>
                          <a:schemeClr val="dk1"/>
                        </a:solidFill>
                        <a:latin typeface="+mn-lt"/>
                        <a:ea typeface="+mn-ea"/>
                        <a:cs typeface="+mn-cs"/>
                      </a:endParaRPr>
                    </a:p>
                  </a:txBody>
                  <a:tcPr marL="68580" marR="68580" marT="0" marB="0"/>
                </a:tc>
                <a:tc vMerge="1">
                  <a:txBody>
                    <a:bodyPr/>
                    <a:lstStyle/>
                    <a:p>
                      <a:endParaRPr lang="el-GR"/>
                    </a:p>
                  </a:txBody>
                  <a:tcPr/>
                </a:tc>
                <a:tc>
                  <a:txBody>
                    <a:bodyPr/>
                    <a:lstStyle/>
                    <a:p>
                      <a:pPr marL="0" algn="ctr" defTabSz="4174556" rtl="0" eaLnBrk="1" latinLnBrk="0" hangingPunct="1">
                        <a:lnSpc>
                          <a:spcPct val="107000"/>
                        </a:lnSpc>
                        <a:spcAft>
                          <a:spcPts val="0"/>
                        </a:spcAft>
                      </a:pPr>
                      <a:r>
                        <a:rPr lang="en-US" sz="2400" kern="1200" dirty="0">
                          <a:solidFill>
                            <a:schemeClr val="dk1"/>
                          </a:solidFill>
                          <a:latin typeface="+mn-lt"/>
                          <a:ea typeface="+mn-ea"/>
                          <a:cs typeface="+mn-cs"/>
                        </a:rPr>
                        <a:t>%RMSE</a:t>
                      </a:r>
                      <a:endParaRPr lang="el-GR" sz="2400" kern="1200" dirty="0">
                        <a:solidFill>
                          <a:schemeClr val="dk1"/>
                        </a:solidFill>
                        <a:latin typeface="+mn-lt"/>
                        <a:ea typeface="+mn-ea"/>
                        <a:cs typeface="+mn-cs"/>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algn="ctr" defTabSz="4174556" rtl="0" eaLnBrk="1" latinLnBrk="0" hangingPunct="1">
                        <a:lnSpc>
                          <a:spcPct val="107000"/>
                        </a:lnSpc>
                        <a:spcAft>
                          <a:spcPts val="0"/>
                        </a:spcAft>
                      </a:pPr>
                      <a:r>
                        <a:rPr lang="el-GR" sz="2400" kern="1200" dirty="0">
                          <a:solidFill>
                            <a:schemeClr val="dk1"/>
                          </a:solidFill>
                          <a:latin typeface="+mn-lt"/>
                          <a:ea typeface="+mn-ea"/>
                          <a:cs typeface="+mn-cs"/>
                        </a:rPr>
                        <a:t>1.25</a:t>
                      </a: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algn="ctr" defTabSz="4174556" rtl="0" eaLnBrk="1" latinLnBrk="0" hangingPunct="1">
                        <a:lnSpc>
                          <a:spcPct val="107000"/>
                        </a:lnSpc>
                        <a:spcAft>
                          <a:spcPts val="0"/>
                        </a:spcAft>
                      </a:pPr>
                      <a:r>
                        <a:rPr lang="el-GR" sz="2400" kern="1200" dirty="0">
                          <a:solidFill>
                            <a:schemeClr val="dk1"/>
                          </a:solidFill>
                          <a:latin typeface="+mn-lt"/>
                          <a:ea typeface="+mn-ea"/>
                          <a:cs typeface="+mn-cs"/>
                        </a:rPr>
                        <a:t>1.56</a:t>
                      </a: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algn="ctr" defTabSz="4174556" rtl="0" eaLnBrk="1" latinLnBrk="0" hangingPunct="1">
                        <a:lnSpc>
                          <a:spcPct val="107000"/>
                        </a:lnSpc>
                        <a:spcAft>
                          <a:spcPts val="0"/>
                        </a:spcAft>
                      </a:pPr>
                      <a:r>
                        <a:rPr lang="el-GR" sz="2400" kern="1200" dirty="0">
                          <a:solidFill>
                            <a:schemeClr val="dk1"/>
                          </a:solidFill>
                          <a:latin typeface="+mn-lt"/>
                          <a:ea typeface="+mn-ea"/>
                          <a:cs typeface="+mn-cs"/>
                        </a:rPr>
                        <a:t>2.05</a:t>
                      </a:r>
                    </a:p>
                  </a:txBody>
                  <a:tcPr marL="68580" marR="68580" marT="0" marB="0">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10002"/>
                  </a:ext>
                </a:extLst>
              </a:tr>
              <a:tr h="456960">
                <a:tc vMerge="1">
                  <a:txBody>
                    <a:bodyPr/>
                    <a:lstStyle/>
                    <a:p>
                      <a:pPr marL="0" algn="ctr" defTabSz="4174556" rtl="0" eaLnBrk="1" latinLnBrk="0" hangingPunct="1">
                        <a:lnSpc>
                          <a:spcPct val="107000"/>
                        </a:lnSpc>
                        <a:spcAft>
                          <a:spcPts val="0"/>
                        </a:spcAft>
                      </a:pPr>
                      <a:endParaRPr lang="el-GR" sz="3100" kern="1200" dirty="0">
                        <a:solidFill>
                          <a:schemeClr val="dk1"/>
                        </a:solidFill>
                        <a:latin typeface="+mn-lt"/>
                        <a:ea typeface="+mn-ea"/>
                        <a:cs typeface="+mn-cs"/>
                      </a:endParaRPr>
                    </a:p>
                  </a:txBody>
                  <a:tcPr marL="68580" marR="68580" marT="0" marB="0"/>
                </a:tc>
                <a:tc vMerge="1">
                  <a:txBody>
                    <a:bodyPr/>
                    <a:lstStyle/>
                    <a:p>
                      <a:endParaRPr lang="el-GR"/>
                    </a:p>
                  </a:txBody>
                  <a:tcPr/>
                </a:tc>
                <a:tc>
                  <a:txBody>
                    <a:bodyPr/>
                    <a:lstStyle/>
                    <a:p>
                      <a:pPr marL="0" algn="ctr" defTabSz="4174556" rtl="0" eaLnBrk="1" latinLnBrk="0" hangingPunct="1">
                        <a:lnSpc>
                          <a:spcPct val="107000"/>
                        </a:lnSpc>
                        <a:spcAft>
                          <a:spcPts val="0"/>
                        </a:spcAft>
                      </a:pPr>
                      <a:r>
                        <a:rPr lang="en-US" sz="2400" kern="1200" dirty="0">
                          <a:solidFill>
                            <a:schemeClr val="dk1"/>
                          </a:solidFill>
                          <a:latin typeface="+mn-lt"/>
                          <a:ea typeface="+mn-ea"/>
                          <a:cs typeface="+mn-cs"/>
                        </a:rPr>
                        <a:t>%RAE</a:t>
                      </a:r>
                      <a:endParaRPr lang="el-GR" sz="2400" kern="1200" dirty="0">
                        <a:solidFill>
                          <a:schemeClr val="dk1"/>
                        </a:solidFill>
                        <a:latin typeface="+mn-lt"/>
                        <a:ea typeface="+mn-ea"/>
                        <a:cs typeface="+mn-cs"/>
                      </a:endParaRPr>
                    </a:p>
                  </a:txBody>
                  <a:tcPr marL="68580" marR="68580" marT="0" marB="0">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4174556" rtl="0" eaLnBrk="1" latinLnBrk="0" hangingPunct="1">
                        <a:lnSpc>
                          <a:spcPct val="107000"/>
                        </a:lnSpc>
                        <a:spcAft>
                          <a:spcPts val="0"/>
                        </a:spcAft>
                      </a:pPr>
                      <a:r>
                        <a:rPr lang="el-GR" sz="2400" kern="1200" dirty="0">
                          <a:solidFill>
                            <a:schemeClr val="dk1"/>
                          </a:solidFill>
                          <a:latin typeface="+mn-lt"/>
                          <a:ea typeface="+mn-ea"/>
                          <a:cs typeface="+mn-cs"/>
                        </a:rPr>
                        <a:t>0.91</a:t>
                      </a:r>
                    </a:p>
                  </a:txBody>
                  <a:tcPr marL="68580" marR="68580" marT="0" marB="0">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4174556" rtl="0" eaLnBrk="1" latinLnBrk="0" hangingPunct="1">
                        <a:lnSpc>
                          <a:spcPct val="107000"/>
                        </a:lnSpc>
                        <a:spcAft>
                          <a:spcPts val="0"/>
                        </a:spcAft>
                      </a:pPr>
                      <a:r>
                        <a:rPr lang="el-GR" sz="2400" kern="1200" dirty="0">
                          <a:solidFill>
                            <a:schemeClr val="dk1"/>
                          </a:solidFill>
                          <a:latin typeface="+mn-lt"/>
                          <a:ea typeface="+mn-ea"/>
                          <a:cs typeface="+mn-cs"/>
                        </a:rPr>
                        <a:t>1.24</a:t>
                      </a:r>
                    </a:p>
                  </a:txBody>
                  <a:tcPr marL="68580" marR="68580" marT="0" marB="0">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4174556" rtl="0" eaLnBrk="1" latinLnBrk="0" hangingPunct="1">
                        <a:lnSpc>
                          <a:spcPct val="107000"/>
                        </a:lnSpc>
                        <a:spcAft>
                          <a:spcPts val="0"/>
                        </a:spcAft>
                      </a:pPr>
                      <a:r>
                        <a:rPr lang="el-GR" sz="2400" kern="1200" dirty="0">
                          <a:solidFill>
                            <a:schemeClr val="dk1"/>
                          </a:solidFill>
                          <a:latin typeface="+mn-lt"/>
                          <a:ea typeface="+mn-ea"/>
                          <a:cs typeface="+mn-cs"/>
                        </a:rPr>
                        <a:t>1.40</a:t>
                      </a:r>
                    </a:p>
                  </a:txBody>
                  <a:tcPr marL="68580" marR="68580" marT="0" marB="0">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3"/>
                  </a:ext>
                </a:extLst>
              </a:tr>
              <a:tr h="456960">
                <a:tc vMerge="1">
                  <a:txBody>
                    <a:bodyPr/>
                    <a:lstStyle/>
                    <a:p>
                      <a:pPr marL="0" algn="ctr" defTabSz="4174556" rtl="0" eaLnBrk="1" latinLnBrk="0" hangingPunct="1">
                        <a:lnSpc>
                          <a:spcPct val="107000"/>
                        </a:lnSpc>
                        <a:spcAft>
                          <a:spcPts val="0"/>
                        </a:spcAft>
                      </a:pPr>
                      <a:endParaRPr lang="el-GR" sz="3100" kern="1200" dirty="0">
                        <a:solidFill>
                          <a:schemeClr val="dk1"/>
                        </a:solidFill>
                        <a:latin typeface="+mn-lt"/>
                        <a:ea typeface="+mn-ea"/>
                        <a:cs typeface="+mn-cs"/>
                      </a:endParaRPr>
                    </a:p>
                  </a:txBody>
                  <a:tcPr marL="68580" marR="68580" marT="0" marB="0"/>
                </a:tc>
                <a:tc rowSpan="3">
                  <a:txBody>
                    <a:bodyPr/>
                    <a:lstStyle/>
                    <a:p>
                      <a:pPr marL="0" algn="ctr" defTabSz="4174556" rtl="0" eaLnBrk="1" latinLnBrk="0" hangingPunct="1">
                        <a:lnSpc>
                          <a:spcPct val="107000"/>
                        </a:lnSpc>
                        <a:spcAft>
                          <a:spcPts val="0"/>
                        </a:spcAft>
                      </a:pPr>
                      <a:r>
                        <a:rPr lang="el-GR" sz="2400" kern="1200" dirty="0">
                          <a:solidFill>
                            <a:schemeClr val="dk1"/>
                          </a:solidFill>
                          <a:latin typeface="+mn-lt"/>
                          <a:ea typeface="+mn-ea"/>
                          <a:cs typeface="+mn-cs"/>
                        </a:rPr>
                        <a:t>σ</a:t>
                      </a:r>
                      <a:r>
                        <a:rPr lang="el-GR" sz="2400" kern="1200" baseline="-25000" dirty="0">
                          <a:solidFill>
                            <a:schemeClr val="dk1"/>
                          </a:solidFill>
                          <a:latin typeface="+mn-lt"/>
                          <a:ea typeface="+mn-ea"/>
                          <a:cs typeface="+mn-cs"/>
                        </a:rPr>
                        <a:t>2</a:t>
                      </a:r>
                    </a:p>
                  </a:txBody>
                  <a:tcPr marL="68580" marR="68580" marT="0" marB="0" vert="vert27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4174556" rtl="0" eaLnBrk="1" latinLnBrk="0" hangingPunct="1">
                        <a:lnSpc>
                          <a:spcPct val="107000"/>
                        </a:lnSpc>
                        <a:spcAft>
                          <a:spcPts val="0"/>
                        </a:spcAft>
                      </a:pPr>
                      <a:r>
                        <a:rPr lang="el-GR" sz="2400" kern="1200" dirty="0">
                          <a:solidFill>
                            <a:schemeClr val="dk1"/>
                          </a:solidFill>
                          <a:latin typeface="+mn-lt"/>
                          <a:ea typeface="+mn-ea"/>
                          <a:cs typeface="+mn-cs"/>
                        </a:rPr>
                        <a:t>%</a:t>
                      </a:r>
                      <a:r>
                        <a:rPr lang="en-US" sz="2400" kern="1200" dirty="0">
                          <a:solidFill>
                            <a:schemeClr val="dk1"/>
                          </a:solidFill>
                          <a:latin typeface="+mn-lt"/>
                          <a:ea typeface="+mn-ea"/>
                          <a:cs typeface="+mn-cs"/>
                        </a:rPr>
                        <a:t>RBIAS</a:t>
                      </a:r>
                      <a:endParaRPr lang="el-GR" sz="2400" kern="1200" dirty="0">
                        <a:solidFill>
                          <a:schemeClr val="dk1"/>
                        </a:solidFill>
                        <a:latin typeface="+mn-lt"/>
                        <a:ea typeface="+mn-ea"/>
                        <a:cs typeface="+mn-cs"/>
                      </a:endParaRPr>
                    </a:p>
                  </a:txBody>
                  <a:tcPr marL="68580" marR="68580" marT="0" marB="0">
                    <a:lnL w="12700" cap="flat" cmpd="sng" algn="ctr">
                      <a:no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0" algn="ctr" defTabSz="4174556" rtl="0" eaLnBrk="1" latinLnBrk="0" hangingPunct="1">
                        <a:lnSpc>
                          <a:spcPct val="107000"/>
                        </a:lnSpc>
                        <a:spcAft>
                          <a:spcPts val="0"/>
                        </a:spcAft>
                      </a:pPr>
                      <a:r>
                        <a:rPr lang="el-GR" sz="2400" kern="1200" dirty="0">
                          <a:solidFill>
                            <a:schemeClr val="dk1"/>
                          </a:solidFill>
                          <a:latin typeface="+mn-lt"/>
                          <a:ea typeface="+mn-ea"/>
                          <a:cs typeface="+mn-cs"/>
                        </a:rPr>
                        <a:t>0.15</a:t>
                      </a:r>
                    </a:p>
                  </a:txBody>
                  <a:tcPr marL="68580" marR="6858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0" algn="ctr" defTabSz="4174556" rtl="0" eaLnBrk="1" latinLnBrk="0" hangingPunct="1">
                        <a:lnSpc>
                          <a:spcPct val="107000"/>
                        </a:lnSpc>
                        <a:spcAft>
                          <a:spcPts val="0"/>
                        </a:spcAft>
                      </a:pPr>
                      <a:r>
                        <a:rPr lang="el-GR" sz="2400" kern="1200" dirty="0">
                          <a:solidFill>
                            <a:schemeClr val="dk1"/>
                          </a:solidFill>
                          <a:latin typeface="+mn-lt"/>
                          <a:ea typeface="+mn-ea"/>
                          <a:cs typeface="+mn-cs"/>
                        </a:rPr>
                        <a:t>-0.027</a:t>
                      </a:r>
                    </a:p>
                  </a:txBody>
                  <a:tcPr marL="68580" marR="6858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0" algn="ctr" defTabSz="4174556" rtl="0" eaLnBrk="1" latinLnBrk="0" hangingPunct="1">
                        <a:lnSpc>
                          <a:spcPct val="107000"/>
                        </a:lnSpc>
                        <a:spcAft>
                          <a:spcPts val="0"/>
                        </a:spcAft>
                      </a:pPr>
                      <a:r>
                        <a:rPr lang="el-GR" sz="2400" kern="1200" dirty="0">
                          <a:solidFill>
                            <a:schemeClr val="dk1"/>
                          </a:solidFill>
                          <a:latin typeface="+mn-lt"/>
                          <a:ea typeface="+mn-ea"/>
                          <a:cs typeface="+mn-cs"/>
                        </a:rPr>
                        <a:t>-0.063</a:t>
                      </a:r>
                    </a:p>
                  </a:txBody>
                  <a:tcPr marL="68580" marR="68580" marT="0" marB="0">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10004"/>
                  </a:ext>
                </a:extLst>
              </a:tr>
              <a:tr h="456960">
                <a:tc vMerge="1">
                  <a:txBody>
                    <a:bodyPr/>
                    <a:lstStyle/>
                    <a:p>
                      <a:pPr marL="0" algn="ctr" defTabSz="4174556" rtl="0" eaLnBrk="1" latinLnBrk="0" hangingPunct="1">
                        <a:lnSpc>
                          <a:spcPct val="107000"/>
                        </a:lnSpc>
                        <a:spcAft>
                          <a:spcPts val="0"/>
                        </a:spcAft>
                      </a:pPr>
                      <a:endParaRPr lang="el-GR" sz="3100" kern="1200" dirty="0">
                        <a:solidFill>
                          <a:schemeClr val="dk1"/>
                        </a:solidFill>
                        <a:latin typeface="+mn-lt"/>
                        <a:ea typeface="+mn-ea"/>
                        <a:cs typeface="+mn-cs"/>
                      </a:endParaRPr>
                    </a:p>
                  </a:txBody>
                  <a:tcPr marL="68580" marR="68580" marT="0" marB="0"/>
                </a:tc>
                <a:tc vMerge="1">
                  <a:txBody>
                    <a:bodyPr/>
                    <a:lstStyle/>
                    <a:p>
                      <a:endParaRPr lang="el-GR"/>
                    </a:p>
                  </a:txBody>
                  <a:tcPr/>
                </a:tc>
                <a:tc>
                  <a:txBody>
                    <a:bodyPr/>
                    <a:lstStyle/>
                    <a:p>
                      <a:pPr marL="0" algn="ctr" defTabSz="4174556" rtl="0" eaLnBrk="1" latinLnBrk="0" hangingPunct="1">
                        <a:lnSpc>
                          <a:spcPct val="107000"/>
                        </a:lnSpc>
                        <a:spcAft>
                          <a:spcPts val="0"/>
                        </a:spcAft>
                      </a:pPr>
                      <a:r>
                        <a:rPr lang="en-US" sz="2400" kern="1200" dirty="0">
                          <a:solidFill>
                            <a:schemeClr val="dk1"/>
                          </a:solidFill>
                          <a:latin typeface="+mn-lt"/>
                          <a:ea typeface="+mn-ea"/>
                          <a:cs typeface="+mn-cs"/>
                        </a:rPr>
                        <a:t>%RMSE</a:t>
                      </a:r>
                      <a:endParaRPr lang="el-GR" sz="2400" kern="1200" dirty="0">
                        <a:solidFill>
                          <a:schemeClr val="dk1"/>
                        </a:solidFill>
                        <a:latin typeface="+mn-lt"/>
                        <a:ea typeface="+mn-ea"/>
                        <a:cs typeface="+mn-cs"/>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algn="ctr" defTabSz="4174556" rtl="0" eaLnBrk="1" latinLnBrk="0" hangingPunct="1">
                        <a:lnSpc>
                          <a:spcPct val="107000"/>
                        </a:lnSpc>
                        <a:spcAft>
                          <a:spcPts val="0"/>
                        </a:spcAft>
                      </a:pPr>
                      <a:r>
                        <a:rPr lang="el-GR" sz="2400" kern="1200" dirty="0">
                          <a:solidFill>
                            <a:schemeClr val="dk1"/>
                          </a:solidFill>
                          <a:latin typeface="+mn-lt"/>
                          <a:ea typeface="+mn-ea"/>
                          <a:cs typeface="+mn-cs"/>
                        </a:rPr>
                        <a:t>1.81</a:t>
                      </a: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algn="ctr" defTabSz="4174556" rtl="0" eaLnBrk="1" latinLnBrk="0" hangingPunct="1">
                        <a:lnSpc>
                          <a:spcPct val="107000"/>
                        </a:lnSpc>
                        <a:spcAft>
                          <a:spcPts val="0"/>
                        </a:spcAft>
                      </a:pPr>
                      <a:r>
                        <a:rPr lang="el-GR" sz="2400" kern="1200" dirty="0">
                          <a:solidFill>
                            <a:schemeClr val="dk1"/>
                          </a:solidFill>
                          <a:latin typeface="+mn-lt"/>
                          <a:ea typeface="+mn-ea"/>
                          <a:cs typeface="+mn-cs"/>
                        </a:rPr>
                        <a:t>2.24</a:t>
                      </a: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algn="ctr" defTabSz="4174556" rtl="0" eaLnBrk="1" latinLnBrk="0" hangingPunct="1">
                        <a:lnSpc>
                          <a:spcPct val="107000"/>
                        </a:lnSpc>
                        <a:spcAft>
                          <a:spcPts val="0"/>
                        </a:spcAft>
                      </a:pPr>
                      <a:r>
                        <a:rPr lang="el-GR" sz="2400" kern="1200" dirty="0">
                          <a:solidFill>
                            <a:schemeClr val="dk1"/>
                          </a:solidFill>
                          <a:latin typeface="+mn-lt"/>
                          <a:ea typeface="+mn-ea"/>
                          <a:cs typeface="+mn-cs"/>
                        </a:rPr>
                        <a:t>2.87</a:t>
                      </a:r>
                    </a:p>
                  </a:txBody>
                  <a:tcPr marL="68580" marR="68580" marT="0" marB="0">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10005"/>
                  </a:ext>
                </a:extLst>
              </a:tr>
              <a:tr h="456960">
                <a:tc vMerge="1">
                  <a:txBody>
                    <a:bodyPr/>
                    <a:lstStyle/>
                    <a:p>
                      <a:pPr marL="0" algn="ctr" defTabSz="4174556" rtl="0" eaLnBrk="1" latinLnBrk="0" hangingPunct="1">
                        <a:lnSpc>
                          <a:spcPct val="107000"/>
                        </a:lnSpc>
                        <a:spcAft>
                          <a:spcPts val="0"/>
                        </a:spcAft>
                      </a:pPr>
                      <a:endParaRPr lang="el-GR" sz="3100" kern="1200" dirty="0">
                        <a:solidFill>
                          <a:schemeClr val="dk1"/>
                        </a:solidFill>
                        <a:latin typeface="+mn-lt"/>
                        <a:ea typeface="+mn-ea"/>
                        <a:cs typeface="+mn-cs"/>
                      </a:endParaRPr>
                    </a:p>
                  </a:txBody>
                  <a:tcPr marL="68580" marR="68580" marT="0" marB="0"/>
                </a:tc>
                <a:tc vMerge="1">
                  <a:txBody>
                    <a:bodyPr/>
                    <a:lstStyle/>
                    <a:p>
                      <a:endParaRPr lang="el-GR"/>
                    </a:p>
                  </a:txBody>
                  <a:tcPr/>
                </a:tc>
                <a:tc>
                  <a:txBody>
                    <a:bodyPr/>
                    <a:lstStyle/>
                    <a:p>
                      <a:pPr marL="0" algn="ctr" defTabSz="4174556" rtl="0" eaLnBrk="1" latinLnBrk="0" hangingPunct="1">
                        <a:lnSpc>
                          <a:spcPct val="107000"/>
                        </a:lnSpc>
                        <a:spcAft>
                          <a:spcPts val="0"/>
                        </a:spcAft>
                      </a:pPr>
                      <a:r>
                        <a:rPr lang="en-US" sz="2400" kern="1200">
                          <a:solidFill>
                            <a:schemeClr val="dk1"/>
                          </a:solidFill>
                          <a:latin typeface="+mn-lt"/>
                          <a:ea typeface="+mn-ea"/>
                          <a:cs typeface="+mn-cs"/>
                        </a:rPr>
                        <a:t>%RAE</a:t>
                      </a:r>
                      <a:endParaRPr lang="el-GR" sz="2400" kern="1200">
                        <a:solidFill>
                          <a:schemeClr val="dk1"/>
                        </a:solidFill>
                        <a:latin typeface="+mn-lt"/>
                        <a:ea typeface="+mn-ea"/>
                        <a:cs typeface="+mn-cs"/>
                      </a:endParaRPr>
                    </a:p>
                  </a:txBody>
                  <a:tcPr marL="68580" marR="68580" marT="0" marB="0">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4174556" rtl="0" eaLnBrk="1" latinLnBrk="0" hangingPunct="1">
                        <a:lnSpc>
                          <a:spcPct val="107000"/>
                        </a:lnSpc>
                        <a:spcAft>
                          <a:spcPts val="0"/>
                        </a:spcAft>
                      </a:pPr>
                      <a:r>
                        <a:rPr lang="el-GR" sz="2400" kern="1200" dirty="0">
                          <a:solidFill>
                            <a:schemeClr val="dk1"/>
                          </a:solidFill>
                          <a:latin typeface="+mn-lt"/>
                          <a:ea typeface="+mn-ea"/>
                          <a:cs typeface="+mn-cs"/>
                        </a:rPr>
                        <a:t>1.39</a:t>
                      </a:r>
                    </a:p>
                  </a:txBody>
                  <a:tcPr marL="68580" marR="68580" marT="0" marB="0">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4174556" rtl="0" eaLnBrk="1" latinLnBrk="0" hangingPunct="1">
                        <a:lnSpc>
                          <a:spcPct val="107000"/>
                        </a:lnSpc>
                        <a:spcAft>
                          <a:spcPts val="0"/>
                        </a:spcAft>
                      </a:pPr>
                      <a:r>
                        <a:rPr lang="el-GR" sz="2400" kern="1200" dirty="0">
                          <a:solidFill>
                            <a:schemeClr val="dk1"/>
                          </a:solidFill>
                          <a:latin typeface="+mn-lt"/>
                          <a:ea typeface="+mn-ea"/>
                          <a:cs typeface="+mn-cs"/>
                        </a:rPr>
                        <a:t>1.77</a:t>
                      </a:r>
                    </a:p>
                  </a:txBody>
                  <a:tcPr marL="68580" marR="68580" marT="0" marB="0">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4174556" rtl="0" eaLnBrk="1" latinLnBrk="0" hangingPunct="1">
                        <a:lnSpc>
                          <a:spcPct val="107000"/>
                        </a:lnSpc>
                        <a:spcAft>
                          <a:spcPts val="0"/>
                        </a:spcAft>
                      </a:pPr>
                      <a:r>
                        <a:rPr lang="el-GR" sz="2400" kern="1200" dirty="0">
                          <a:solidFill>
                            <a:schemeClr val="dk1"/>
                          </a:solidFill>
                          <a:latin typeface="+mn-lt"/>
                          <a:ea typeface="+mn-ea"/>
                          <a:cs typeface="+mn-cs"/>
                        </a:rPr>
                        <a:t>2.23</a:t>
                      </a:r>
                    </a:p>
                  </a:txBody>
                  <a:tcPr marL="68580" marR="68580" marT="0" marB="0">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6"/>
                  </a:ext>
                </a:extLst>
              </a:tr>
              <a:tr h="456960">
                <a:tc vMerge="1">
                  <a:txBody>
                    <a:bodyPr/>
                    <a:lstStyle/>
                    <a:p>
                      <a:pPr marL="0" algn="ctr" defTabSz="4174556" rtl="0" eaLnBrk="1" latinLnBrk="0" hangingPunct="1">
                        <a:lnSpc>
                          <a:spcPct val="107000"/>
                        </a:lnSpc>
                        <a:spcAft>
                          <a:spcPts val="0"/>
                        </a:spcAft>
                      </a:pPr>
                      <a:endParaRPr lang="el-GR" sz="3100" kern="1200" dirty="0">
                        <a:solidFill>
                          <a:schemeClr val="dk1"/>
                        </a:solidFill>
                        <a:latin typeface="+mn-lt"/>
                        <a:ea typeface="+mn-ea"/>
                        <a:cs typeface="+mn-cs"/>
                      </a:endParaRPr>
                    </a:p>
                  </a:txBody>
                  <a:tcPr marL="68580" marR="68580" marT="0" marB="0"/>
                </a:tc>
                <a:tc rowSpan="3">
                  <a:txBody>
                    <a:bodyPr/>
                    <a:lstStyle/>
                    <a:p>
                      <a:pPr marL="0" algn="ctr" defTabSz="4174556" rtl="0" eaLnBrk="1" latinLnBrk="0" hangingPunct="1">
                        <a:lnSpc>
                          <a:spcPct val="107000"/>
                        </a:lnSpc>
                        <a:spcAft>
                          <a:spcPts val="0"/>
                        </a:spcAft>
                      </a:pPr>
                      <a:r>
                        <a:rPr lang="en-US" sz="2400" kern="1200" dirty="0" err="1">
                          <a:solidFill>
                            <a:schemeClr val="dk1"/>
                          </a:solidFill>
                          <a:latin typeface="+mn-lt"/>
                          <a:ea typeface="+mn-ea"/>
                          <a:cs typeface="+mn-cs"/>
                        </a:rPr>
                        <a:t>CLp</a:t>
                      </a:r>
                      <a:endParaRPr lang="el-GR" sz="2400" kern="1200" dirty="0">
                        <a:solidFill>
                          <a:schemeClr val="dk1"/>
                        </a:solidFill>
                        <a:latin typeface="+mn-lt"/>
                        <a:ea typeface="+mn-ea"/>
                        <a:cs typeface="+mn-cs"/>
                      </a:endParaRPr>
                    </a:p>
                  </a:txBody>
                  <a:tcPr marL="68580" marR="68580" marT="0" marB="0" vert="vert27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pPr marL="0" algn="ctr" defTabSz="4174556" rtl="0" eaLnBrk="1" latinLnBrk="0" hangingPunct="1">
                        <a:lnSpc>
                          <a:spcPct val="107000"/>
                        </a:lnSpc>
                        <a:spcAft>
                          <a:spcPts val="0"/>
                        </a:spcAft>
                      </a:pPr>
                      <a:r>
                        <a:rPr lang="el-GR" sz="2400" kern="1200" dirty="0">
                          <a:solidFill>
                            <a:schemeClr val="dk1"/>
                          </a:solidFill>
                          <a:latin typeface="+mn-lt"/>
                          <a:ea typeface="+mn-ea"/>
                          <a:cs typeface="+mn-cs"/>
                        </a:rPr>
                        <a:t>%</a:t>
                      </a:r>
                      <a:r>
                        <a:rPr lang="en-US" sz="2400" kern="1200" dirty="0">
                          <a:solidFill>
                            <a:schemeClr val="dk1"/>
                          </a:solidFill>
                          <a:latin typeface="+mn-lt"/>
                          <a:ea typeface="+mn-ea"/>
                          <a:cs typeface="+mn-cs"/>
                        </a:rPr>
                        <a:t>RBIAS</a:t>
                      </a:r>
                      <a:endParaRPr lang="el-GR" sz="2400" kern="1200" dirty="0">
                        <a:solidFill>
                          <a:schemeClr val="dk1"/>
                        </a:solidFill>
                        <a:latin typeface="+mn-lt"/>
                        <a:ea typeface="+mn-ea"/>
                        <a:cs typeface="+mn-cs"/>
                      </a:endParaRPr>
                    </a:p>
                  </a:txBody>
                  <a:tcPr marL="68580" marR="68580" marT="0" marB="0">
                    <a:lnL w="12700" cap="flat" cmpd="sng" algn="ctr">
                      <a:no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0" algn="ctr" defTabSz="4174556" rtl="0" eaLnBrk="1" latinLnBrk="0" hangingPunct="1">
                        <a:lnSpc>
                          <a:spcPct val="107000"/>
                        </a:lnSpc>
                        <a:spcAft>
                          <a:spcPts val="0"/>
                        </a:spcAft>
                      </a:pPr>
                      <a:r>
                        <a:rPr lang="el-GR" sz="2400" kern="1200" dirty="0">
                          <a:solidFill>
                            <a:schemeClr val="dk1"/>
                          </a:solidFill>
                          <a:latin typeface="+mn-lt"/>
                          <a:ea typeface="+mn-ea"/>
                          <a:cs typeface="+mn-cs"/>
                        </a:rPr>
                        <a:t>-0.14</a:t>
                      </a:r>
                    </a:p>
                  </a:txBody>
                  <a:tcPr marL="68580" marR="6858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0" algn="ctr" defTabSz="4174556" rtl="0" eaLnBrk="1" latinLnBrk="0" hangingPunct="1">
                        <a:lnSpc>
                          <a:spcPct val="107000"/>
                        </a:lnSpc>
                        <a:spcAft>
                          <a:spcPts val="0"/>
                        </a:spcAft>
                      </a:pPr>
                      <a:r>
                        <a:rPr lang="el-GR" sz="2400" kern="1200" dirty="0">
                          <a:solidFill>
                            <a:schemeClr val="dk1"/>
                          </a:solidFill>
                          <a:latin typeface="+mn-lt"/>
                          <a:ea typeface="+mn-ea"/>
                          <a:cs typeface="+mn-cs"/>
                        </a:rPr>
                        <a:t>-0.65</a:t>
                      </a:r>
                    </a:p>
                  </a:txBody>
                  <a:tcPr marL="68580" marR="6858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0" algn="ctr" defTabSz="4174556" rtl="0" eaLnBrk="1" latinLnBrk="0" hangingPunct="1">
                        <a:lnSpc>
                          <a:spcPct val="107000"/>
                        </a:lnSpc>
                        <a:spcAft>
                          <a:spcPts val="0"/>
                        </a:spcAft>
                      </a:pPr>
                      <a:r>
                        <a:rPr lang="el-GR" sz="2400" kern="1200" dirty="0">
                          <a:solidFill>
                            <a:schemeClr val="dk1"/>
                          </a:solidFill>
                          <a:latin typeface="+mn-lt"/>
                          <a:ea typeface="+mn-ea"/>
                          <a:cs typeface="+mn-cs"/>
                        </a:rPr>
                        <a:t>0.068</a:t>
                      </a:r>
                    </a:p>
                  </a:txBody>
                  <a:tcPr marL="68580" marR="68580" marT="0" marB="0">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10007"/>
                  </a:ext>
                </a:extLst>
              </a:tr>
              <a:tr h="456960">
                <a:tc vMerge="1">
                  <a:txBody>
                    <a:bodyPr/>
                    <a:lstStyle/>
                    <a:p>
                      <a:pPr marL="0" algn="ctr" defTabSz="4174556" rtl="0" eaLnBrk="1" latinLnBrk="0" hangingPunct="1">
                        <a:lnSpc>
                          <a:spcPct val="107000"/>
                        </a:lnSpc>
                        <a:spcAft>
                          <a:spcPts val="0"/>
                        </a:spcAft>
                      </a:pPr>
                      <a:endParaRPr lang="el-GR" sz="3100" kern="1200" dirty="0">
                        <a:solidFill>
                          <a:schemeClr val="dk1"/>
                        </a:solidFill>
                        <a:latin typeface="+mn-lt"/>
                        <a:ea typeface="+mn-ea"/>
                        <a:cs typeface="+mn-cs"/>
                      </a:endParaRPr>
                    </a:p>
                  </a:txBody>
                  <a:tcPr marL="68580" marR="68580" marT="0" marB="0"/>
                </a:tc>
                <a:tc vMerge="1">
                  <a:txBody>
                    <a:bodyPr/>
                    <a:lstStyle/>
                    <a:p>
                      <a:endParaRPr lang="el-GR"/>
                    </a:p>
                  </a:txBody>
                  <a:tcPr/>
                </a:tc>
                <a:tc>
                  <a:txBody>
                    <a:bodyPr/>
                    <a:lstStyle/>
                    <a:p>
                      <a:pPr marL="0" algn="ctr" defTabSz="4174556" rtl="0" eaLnBrk="1" latinLnBrk="0" hangingPunct="1">
                        <a:lnSpc>
                          <a:spcPct val="107000"/>
                        </a:lnSpc>
                        <a:spcAft>
                          <a:spcPts val="0"/>
                        </a:spcAft>
                      </a:pPr>
                      <a:r>
                        <a:rPr lang="en-US" sz="2400" kern="1200" dirty="0">
                          <a:solidFill>
                            <a:schemeClr val="dk1"/>
                          </a:solidFill>
                          <a:latin typeface="+mn-lt"/>
                          <a:ea typeface="+mn-ea"/>
                          <a:cs typeface="+mn-cs"/>
                        </a:rPr>
                        <a:t>%RMSE</a:t>
                      </a:r>
                      <a:endParaRPr lang="el-GR" sz="2400" kern="1200" dirty="0">
                        <a:solidFill>
                          <a:schemeClr val="dk1"/>
                        </a:solidFill>
                        <a:latin typeface="+mn-lt"/>
                        <a:ea typeface="+mn-ea"/>
                        <a:cs typeface="+mn-cs"/>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algn="ctr" defTabSz="4174556" rtl="0" eaLnBrk="1" latinLnBrk="0" hangingPunct="1">
                        <a:lnSpc>
                          <a:spcPct val="107000"/>
                        </a:lnSpc>
                        <a:spcAft>
                          <a:spcPts val="0"/>
                        </a:spcAft>
                      </a:pPr>
                      <a:r>
                        <a:rPr lang="el-GR" sz="2400" kern="1200" dirty="0">
                          <a:solidFill>
                            <a:schemeClr val="dk1"/>
                          </a:solidFill>
                          <a:latin typeface="+mn-lt"/>
                          <a:ea typeface="+mn-ea"/>
                          <a:cs typeface="+mn-cs"/>
                        </a:rPr>
                        <a:t>0.62</a:t>
                      </a: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algn="ctr" defTabSz="4174556" rtl="0" eaLnBrk="1" latinLnBrk="0" hangingPunct="1">
                        <a:lnSpc>
                          <a:spcPct val="107000"/>
                        </a:lnSpc>
                        <a:spcAft>
                          <a:spcPts val="0"/>
                        </a:spcAft>
                      </a:pPr>
                      <a:r>
                        <a:rPr lang="el-GR" sz="2400" kern="1200" dirty="0">
                          <a:solidFill>
                            <a:schemeClr val="dk1"/>
                          </a:solidFill>
                          <a:latin typeface="+mn-lt"/>
                          <a:ea typeface="+mn-ea"/>
                          <a:cs typeface="+mn-cs"/>
                        </a:rPr>
                        <a:t>1.21</a:t>
                      </a: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algn="ctr" defTabSz="4174556" rtl="0" eaLnBrk="1" latinLnBrk="0" hangingPunct="1">
                        <a:lnSpc>
                          <a:spcPct val="107000"/>
                        </a:lnSpc>
                        <a:spcAft>
                          <a:spcPts val="0"/>
                        </a:spcAft>
                      </a:pPr>
                      <a:r>
                        <a:rPr lang="el-GR" sz="2400" kern="1200" dirty="0">
                          <a:solidFill>
                            <a:schemeClr val="dk1"/>
                          </a:solidFill>
                          <a:latin typeface="+mn-lt"/>
                          <a:ea typeface="+mn-ea"/>
                          <a:cs typeface="+mn-cs"/>
                        </a:rPr>
                        <a:t>7.32</a:t>
                      </a:r>
                    </a:p>
                  </a:txBody>
                  <a:tcPr marL="68580" marR="68580" marT="0" marB="0">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10008"/>
                  </a:ext>
                </a:extLst>
              </a:tr>
              <a:tr h="456960">
                <a:tc vMerge="1">
                  <a:txBody>
                    <a:bodyPr/>
                    <a:lstStyle/>
                    <a:p>
                      <a:pPr marL="0" algn="ctr" defTabSz="4174556" rtl="0" eaLnBrk="1" latinLnBrk="0" hangingPunct="1">
                        <a:lnSpc>
                          <a:spcPct val="107000"/>
                        </a:lnSpc>
                        <a:spcAft>
                          <a:spcPts val="0"/>
                        </a:spcAft>
                      </a:pPr>
                      <a:endParaRPr lang="el-GR" sz="3100" kern="1200" dirty="0">
                        <a:solidFill>
                          <a:schemeClr val="dk1"/>
                        </a:solidFill>
                        <a:latin typeface="+mn-lt"/>
                        <a:ea typeface="+mn-ea"/>
                        <a:cs typeface="+mn-cs"/>
                      </a:endParaRPr>
                    </a:p>
                  </a:txBody>
                  <a:tcPr marL="68580" marR="68580" marT="0" marB="0"/>
                </a:tc>
                <a:tc vMerge="1">
                  <a:txBody>
                    <a:bodyPr/>
                    <a:lstStyle/>
                    <a:p>
                      <a:endParaRPr lang="el-GR"/>
                    </a:p>
                  </a:txBody>
                  <a:tcPr/>
                </a:tc>
                <a:tc>
                  <a:txBody>
                    <a:bodyPr/>
                    <a:lstStyle/>
                    <a:p>
                      <a:pPr marL="0" algn="ctr" defTabSz="4174556" rtl="0" eaLnBrk="1" latinLnBrk="0" hangingPunct="1">
                        <a:lnSpc>
                          <a:spcPct val="107000"/>
                        </a:lnSpc>
                        <a:spcAft>
                          <a:spcPts val="0"/>
                        </a:spcAft>
                      </a:pPr>
                      <a:r>
                        <a:rPr lang="en-US" sz="2400" kern="1200" dirty="0">
                          <a:solidFill>
                            <a:schemeClr val="dk1"/>
                          </a:solidFill>
                          <a:latin typeface="+mn-lt"/>
                          <a:ea typeface="+mn-ea"/>
                          <a:cs typeface="+mn-cs"/>
                        </a:rPr>
                        <a:t>%RAE</a:t>
                      </a:r>
                      <a:endParaRPr lang="el-GR" sz="2400" kern="1200" dirty="0">
                        <a:solidFill>
                          <a:schemeClr val="dk1"/>
                        </a:solidFill>
                        <a:latin typeface="+mn-lt"/>
                        <a:ea typeface="+mn-ea"/>
                        <a:cs typeface="+mn-cs"/>
                      </a:endParaRPr>
                    </a:p>
                  </a:txBody>
                  <a:tcPr marL="68580" marR="68580" marT="0" marB="0">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4174556" rtl="0" eaLnBrk="1" latinLnBrk="0" hangingPunct="1">
                        <a:lnSpc>
                          <a:spcPct val="107000"/>
                        </a:lnSpc>
                        <a:spcAft>
                          <a:spcPts val="0"/>
                        </a:spcAft>
                      </a:pPr>
                      <a:r>
                        <a:rPr lang="el-GR" sz="2400" kern="1200" dirty="0">
                          <a:solidFill>
                            <a:schemeClr val="dk1"/>
                          </a:solidFill>
                          <a:latin typeface="+mn-lt"/>
                          <a:ea typeface="+mn-ea"/>
                          <a:cs typeface="+mn-cs"/>
                        </a:rPr>
                        <a:t>0.49</a:t>
                      </a:r>
                    </a:p>
                  </a:txBody>
                  <a:tcPr marL="68580" marR="68580" marT="0" marB="0">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4174556" rtl="0" eaLnBrk="1" latinLnBrk="0" hangingPunct="1">
                        <a:lnSpc>
                          <a:spcPct val="107000"/>
                        </a:lnSpc>
                        <a:spcAft>
                          <a:spcPts val="0"/>
                        </a:spcAft>
                      </a:pPr>
                      <a:r>
                        <a:rPr lang="el-GR" sz="2400" kern="1200" dirty="0">
                          <a:solidFill>
                            <a:schemeClr val="dk1"/>
                          </a:solidFill>
                          <a:latin typeface="+mn-lt"/>
                          <a:ea typeface="+mn-ea"/>
                          <a:cs typeface="+mn-cs"/>
                        </a:rPr>
                        <a:t>0.97</a:t>
                      </a:r>
                    </a:p>
                  </a:txBody>
                  <a:tcPr marL="68580" marR="68580" marT="0" marB="0">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4174556" rtl="0" eaLnBrk="1" latinLnBrk="0" hangingPunct="1">
                        <a:lnSpc>
                          <a:spcPct val="107000"/>
                        </a:lnSpc>
                        <a:spcAft>
                          <a:spcPts val="0"/>
                        </a:spcAft>
                      </a:pPr>
                      <a:r>
                        <a:rPr lang="el-GR" sz="2400" kern="1200" dirty="0">
                          <a:solidFill>
                            <a:schemeClr val="dk1"/>
                          </a:solidFill>
                          <a:latin typeface="+mn-lt"/>
                          <a:ea typeface="+mn-ea"/>
                          <a:cs typeface="+mn-cs"/>
                        </a:rPr>
                        <a:t>1.00</a:t>
                      </a:r>
                    </a:p>
                  </a:txBody>
                  <a:tcPr marL="68580" marR="68580" marT="0" marB="0">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9"/>
                  </a:ext>
                </a:extLst>
              </a:tr>
              <a:tr h="456960">
                <a:tc rowSpan="6">
                  <a:txBody>
                    <a:bodyPr/>
                    <a:lstStyle/>
                    <a:p>
                      <a:pPr marL="0" algn="ctr" defTabSz="4174556" rtl="0" eaLnBrk="1" latinLnBrk="0" hangingPunct="1">
                        <a:lnSpc>
                          <a:spcPct val="107000"/>
                        </a:lnSpc>
                        <a:spcAft>
                          <a:spcPts val="0"/>
                        </a:spcAft>
                      </a:pPr>
                      <a:r>
                        <a:rPr lang="en-US" sz="2400" kern="1200" dirty="0" err="1">
                          <a:solidFill>
                            <a:schemeClr val="dk1"/>
                          </a:solidFill>
                          <a:latin typeface="+mn-lt"/>
                          <a:ea typeface="+mn-ea"/>
                          <a:cs typeface="+mn-cs"/>
                        </a:rPr>
                        <a:t>Interindividual</a:t>
                      </a:r>
                      <a:r>
                        <a:rPr lang="en-US" sz="2400" kern="1200" dirty="0">
                          <a:solidFill>
                            <a:schemeClr val="dk1"/>
                          </a:solidFill>
                          <a:latin typeface="+mn-lt"/>
                          <a:ea typeface="+mn-ea"/>
                          <a:cs typeface="+mn-cs"/>
                        </a:rPr>
                        <a:t> </a:t>
                      </a:r>
                      <a:r>
                        <a:rPr lang="en-US" sz="2400" kern="1200" dirty="0" err="1">
                          <a:solidFill>
                            <a:schemeClr val="dk1"/>
                          </a:solidFill>
                          <a:latin typeface="+mn-lt"/>
                          <a:ea typeface="+mn-ea"/>
                          <a:cs typeface="+mn-cs"/>
                        </a:rPr>
                        <a:t>Variabilities</a:t>
                      </a:r>
                      <a:r>
                        <a:rPr lang="en-US" sz="2400" kern="1200" dirty="0">
                          <a:solidFill>
                            <a:schemeClr val="dk1"/>
                          </a:solidFill>
                          <a:latin typeface="+mn-lt"/>
                          <a:ea typeface="+mn-ea"/>
                          <a:cs typeface="+mn-cs"/>
                        </a:rPr>
                        <a:t> </a:t>
                      </a:r>
                      <a:endParaRPr lang="el-GR" sz="2400" kern="1200" dirty="0">
                        <a:solidFill>
                          <a:schemeClr val="dk1"/>
                        </a:solidFill>
                        <a:latin typeface="+mn-lt"/>
                        <a:ea typeface="+mn-ea"/>
                        <a:cs typeface="+mn-cs"/>
                      </a:endParaRPr>
                    </a:p>
                  </a:txBody>
                  <a:tcPr marL="68580" marR="68580" marT="0" marB="0"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indent="0" algn="ctr" defTabSz="4174556" rtl="0" eaLnBrk="1" fontAlgn="auto" latinLnBrk="0" hangingPunct="1">
                        <a:lnSpc>
                          <a:spcPct val="107000"/>
                        </a:lnSpc>
                        <a:spcBef>
                          <a:spcPts val="0"/>
                        </a:spcBef>
                        <a:spcAft>
                          <a:spcPts val="0"/>
                        </a:spcAft>
                        <a:buClrTx/>
                        <a:buSzTx/>
                        <a:buFontTx/>
                        <a:buNone/>
                        <a:tabLst/>
                        <a:defRPr/>
                      </a:pPr>
                      <a:r>
                        <a:rPr lang="el-GR" sz="2400" kern="1200" dirty="0">
                          <a:solidFill>
                            <a:schemeClr val="dk1"/>
                          </a:solidFill>
                          <a:latin typeface="+mn-lt"/>
                          <a:ea typeface="+mn-ea"/>
                          <a:cs typeface="+mn-cs"/>
                        </a:rPr>
                        <a:t>ω</a:t>
                      </a:r>
                      <a:r>
                        <a:rPr lang="en-US" sz="2400" kern="1200" baseline="-25000" dirty="0" err="1">
                          <a:solidFill>
                            <a:schemeClr val="dk1"/>
                          </a:solidFill>
                          <a:latin typeface="+mn-lt"/>
                          <a:ea typeface="+mn-ea"/>
                          <a:cs typeface="+mn-cs"/>
                        </a:rPr>
                        <a:t>CLp</a:t>
                      </a:r>
                      <a:endParaRPr lang="el-GR" sz="2400" kern="1200" baseline="-25000" dirty="0">
                        <a:solidFill>
                          <a:schemeClr val="dk1"/>
                        </a:solidFill>
                        <a:latin typeface="+mn-lt"/>
                        <a:ea typeface="+mn-ea"/>
                        <a:cs typeface="+mn-cs"/>
                      </a:endParaRPr>
                    </a:p>
                  </a:txBody>
                  <a:tcPr marL="68580" marR="68580" marT="0" marB="0" vert="vert27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lnSpc>
                          <a:spcPct val="107000"/>
                        </a:lnSpc>
                        <a:spcAft>
                          <a:spcPts val="0"/>
                        </a:spcAft>
                      </a:pPr>
                      <a:r>
                        <a:rPr lang="el-GR" sz="2400" kern="1200" dirty="0">
                          <a:solidFill>
                            <a:schemeClr val="dk1"/>
                          </a:solidFill>
                          <a:latin typeface="+mn-lt"/>
                          <a:ea typeface="+mn-ea"/>
                          <a:cs typeface="+mn-cs"/>
                        </a:rPr>
                        <a:t>%RBIAS</a:t>
                      </a:r>
                    </a:p>
                  </a:txBody>
                  <a:tcPr marL="68580" marR="68580" marT="0" marB="0">
                    <a:lnT w="12700" cap="flat" cmpd="sng" algn="ctr">
                      <a:solidFill>
                        <a:schemeClr val="tx1"/>
                      </a:solidFill>
                      <a:prstDash val="solid"/>
                      <a:round/>
                      <a:headEnd type="none" w="med" len="med"/>
                      <a:tailEnd type="none" w="med" len="med"/>
                    </a:lnT>
                  </a:tcPr>
                </a:tc>
                <a:tc>
                  <a:txBody>
                    <a:bodyPr/>
                    <a:lstStyle/>
                    <a:p>
                      <a:pPr algn="ctr">
                        <a:lnSpc>
                          <a:spcPct val="107000"/>
                        </a:lnSpc>
                        <a:spcAft>
                          <a:spcPts val="0"/>
                        </a:spcAft>
                      </a:pPr>
                      <a:r>
                        <a:rPr lang="el-GR" sz="2400" kern="1200">
                          <a:solidFill>
                            <a:schemeClr val="dk1"/>
                          </a:solidFill>
                          <a:latin typeface="+mn-lt"/>
                          <a:ea typeface="+mn-ea"/>
                          <a:cs typeface="+mn-cs"/>
                        </a:rPr>
                        <a:t>-6.62</a:t>
                      </a:r>
                    </a:p>
                  </a:txBody>
                  <a:tcPr marL="68580" marR="68580" marT="0" marB="0">
                    <a:lnT w="12700" cap="flat" cmpd="sng" algn="ctr">
                      <a:solidFill>
                        <a:schemeClr val="tx1"/>
                      </a:solidFill>
                      <a:prstDash val="solid"/>
                      <a:round/>
                      <a:headEnd type="none" w="med" len="med"/>
                      <a:tailEnd type="none" w="med" len="med"/>
                    </a:lnT>
                  </a:tcPr>
                </a:tc>
                <a:tc>
                  <a:txBody>
                    <a:bodyPr/>
                    <a:lstStyle/>
                    <a:p>
                      <a:pPr algn="ctr">
                        <a:lnSpc>
                          <a:spcPct val="107000"/>
                        </a:lnSpc>
                        <a:spcAft>
                          <a:spcPts val="0"/>
                        </a:spcAft>
                      </a:pPr>
                      <a:r>
                        <a:rPr lang="el-GR" sz="2400" kern="1200">
                          <a:solidFill>
                            <a:schemeClr val="dk1"/>
                          </a:solidFill>
                          <a:latin typeface="+mn-lt"/>
                          <a:ea typeface="+mn-ea"/>
                          <a:cs typeface="+mn-cs"/>
                        </a:rPr>
                        <a:t>0.38</a:t>
                      </a:r>
                    </a:p>
                  </a:txBody>
                  <a:tcPr marL="68580" marR="68580" marT="0" marB="0">
                    <a:lnT w="12700" cap="flat" cmpd="sng" algn="ctr">
                      <a:solidFill>
                        <a:schemeClr val="tx1"/>
                      </a:solidFill>
                      <a:prstDash val="solid"/>
                      <a:round/>
                      <a:headEnd type="none" w="med" len="med"/>
                      <a:tailEnd type="none" w="med" len="med"/>
                    </a:lnT>
                  </a:tcPr>
                </a:tc>
                <a:tc>
                  <a:txBody>
                    <a:bodyPr/>
                    <a:lstStyle/>
                    <a:p>
                      <a:pPr algn="ctr">
                        <a:lnSpc>
                          <a:spcPct val="107000"/>
                        </a:lnSpc>
                        <a:spcAft>
                          <a:spcPts val="0"/>
                        </a:spcAft>
                      </a:pPr>
                      <a:r>
                        <a:rPr lang="el-GR" sz="2400" kern="1200">
                          <a:solidFill>
                            <a:schemeClr val="dk1"/>
                          </a:solidFill>
                          <a:latin typeface="+mn-lt"/>
                          <a:ea typeface="+mn-ea"/>
                          <a:cs typeface="+mn-cs"/>
                        </a:rPr>
                        <a:t>-7.24</a:t>
                      </a:r>
                    </a:p>
                  </a:txBody>
                  <a:tcPr marL="68580" marR="68580"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xmlns="" val="10010"/>
                  </a:ext>
                </a:extLst>
              </a:tr>
              <a:tr h="456960">
                <a:tc vMerge="1">
                  <a:txBody>
                    <a:bodyPr/>
                    <a:lstStyle/>
                    <a:p>
                      <a:pPr marL="0" algn="ctr" defTabSz="4174556" rtl="0" eaLnBrk="1" latinLnBrk="0" hangingPunct="1">
                        <a:lnSpc>
                          <a:spcPct val="107000"/>
                        </a:lnSpc>
                        <a:spcAft>
                          <a:spcPts val="0"/>
                        </a:spcAft>
                      </a:pPr>
                      <a:endParaRPr lang="el-GR" sz="3100" kern="1200" dirty="0">
                        <a:solidFill>
                          <a:schemeClr val="dk1"/>
                        </a:solidFill>
                        <a:latin typeface="+mn-lt"/>
                        <a:ea typeface="+mn-ea"/>
                        <a:cs typeface="+mn-cs"/>
                      </a:endParaRPr>
                    </a:p>
                  </a:txBody>
                  <a:tcPr marL="68580" marR="68580" marT="0" marB="0"/>
                </a:tc>
                <a:tc vMerge="1">
                  <a:txBody>
                    <a:bodyPr/>
                    <a:lstStyle/>
                    <a:p>
                      <a:endParaRPr lang="el-GR"/>
                    </a:p>
                  </a:txBody>
                  <a:tcPr>
                    <a:solidFill>
                      <a:schemeClr val="accent3">
                        <a:lumMod val="40000"/>
                        <a:lumOff val="60000"/>
                      </a:schemeClr>
                    </a:solidFill>
                  </a:tcPr>
                </a:tc>
                <a:tc>
                  <a:txBody>
                    <a:bodyPr/>
                    <a:lstStyle/>
                    <a:p>
                      <a:pPr algn="ctr">
                        <a:lnSpc>
                          <a:spcPct val="107000"/>
                        </a:lnSpc>
                        <a:spcAft>
                          <a:spcPts val="0"/>
                        </a:spcAft>
                      </a:pPr>
                      <a:r>
                        <a:rPr lang="el-GR" sz="2400" kern="1200">
                          <a:solidFill>
                            <a:schemeClr val="dk1"/>
                          </a:solidFill>
                          <a:latin typeface="+mn-lt"/>
                          <a:ea typeface="+mn-ea"/>
                          <a:cs typeface="+mn-cs"/>
                        </a:rPr>
                        <a:t>%RMSE</a:t>
                      </a:r>
                    </a:p>
                  </a:txBody>
                  <a:tcPr marL="68580" marR="68580" marT="0" marB="0"/>
                </a:tc>
                <a:tc>
                  <a:txBody>
                    <a:bodyPr/>
                    <a:lstStyle/>
                    <a:p>
                      <a:pPr algn="ctr">
                        <a:lnSpc>
                          <a:spcPct val="107000"/>
                        </a:lnSpc>
                        <a:spcAft>
                          <a:spcPts val="0"/>
                        </a:spcAft>
                      </a:pPr>
                      <a:r>
                        <a:rPr lang="el-GR" sz="2400" kern="1200" dirty="0">
                          <a:solidFill>
                            <a:schemeClr val="dk1"/>
                          </a:solidFill>
                          <a:latin typeface="+mn-lt"/>
                          <a:ea typeface="+mn-ea"/>
                          <a:cs typeface="+mn-cs"/>
                        </a:rPr>
                        <a:t>8.14</a:t>
                      </a:r>
                    </a:p>
                  </a:txBody>
                  <a:tcPr marL="68580" marR="68580" marT="0" marB="0"/>
                </a:tc>
                <a:tc>
                  <a:txBody>
                    <a:bodyPr/>
                    <a:lstStyle/>
                    <a:p>
                      <a:pPr algn="ctr">
                        <a:lnSpc>
                          <a:spcPct val="107000"/>
                        </a:lnSpc>
                        <a:spcAft>
                          <a:spcPts val="0"/>
                        </a:spcAft>
                      </a:pPr>
                      <a:r>
                        <a:rPr lang="el-GR" sz="2400" kern="1200" dirty="0">
                          <a:solidFill>
                            <a:schemeClr val="dk1"/>
                          </a:solidFill>
                          <a:latin typeface="+mn-lt"/>
                          <a:ea typeface="+mn-ea"/>
                          <a:cs typeface="+mn-cs"/>
                        </a:rPr>
                        <a:t>6.84</a:t>
                      </a:r>
                    </a:p>
                  </a:txBody>
                  <a:tcPr marL="68580" marR="68580" marT="0" marB="0"/>
                </a:tc>
                <a:tc>
                  <a:txBody>
                    <a:bodyPr/>
                    <a:lstStyle/>
                    <a:p>
                      <a:pPr algn="ctr">
                        <a:lnSpc>
                          <a:spcPct val="107000"/>
                        </a:lnSpc>
                        <a:spcAft>
                          <a:spcPts val="0"/>
                        </a:spcAft>
                      </a:pPr>
                      <a:r>
                        <a:rPr lang="el-GR" sz="2400" kern="1200" dirty="0">
                          <a:solidFill>
                            <a:schemeClr val="dk1"/>
                          </a:solidFill>
                          <a:latin typeface="+mn-lt"/>
                          <a:ea typeface="+mn-ea"/>
                          <a:cs typeface="+mn-cs"/>
                        </a:rPr>
                        <a:t>12.2</a:t>
                      </a:r>
                    </a:p>
                  </a:txBody>
                  <a:tcPr marL="68580" marR="68580" marT="0" marB="0">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xmlns="" val="10011"/>
                  </a:ext>
                </a:extLst>
              </a:tr>
              <a:tr h="456960">
                <a:tc vMerge="1">
                  <a:txBody>
                    <a:bodyPr/>
                    <a:lstStyle/>
                    <a:p>
                      <a:pPr marL="0" algn="ctr" defTabSz="4174556" rtl="0" eaLnBrk="1" latinLnBrk="0" hangingPunct="1">
                        <a:lnSpc>
                          <a:spcPct val="107000"/>
                        </a:lnSpc>
                        <a:spcAft>
                          <a:spcPts val="0"/>
                        </a:spcAft>
                      </a:pPr>
                      <a:endParaRPr lang="el-GR" sz="3100" kern="1200" dirty="0">
                        <a:solidFill>
                          <a:schemeClr val="dk1"/>
                        </a:solidFill>
                        <a:latin typeface="+mn-lt"/>
                        <a:ea typeface="+mn-ea"/>
                        <a:cs typeface="+mn-cs"/>
                      </a:endParaRPr>
                    </a:p>
                  </a:txBody>
                  <a:tcPr marL="68580" marR="68580" marT="0" marB="0"/>
                </a:tc>
                <a:tc vMerge="1">
                  <a:txBody>
                    <a:bodyPr/>
                    <a:lstStyle/>
                    <a:p>
                      <a:endParaRPr lang="el-GR"/>
                    </a:p>
                  </a:txBody>
                  <a:tcPr>
                    <a:solidFill>
                      <a:schemeClr val="accent3">
                        <a:lumMod val="40000"/>
                        <a:lumOff val="60000"/>
                      </a:schemeClr>
                    </a:solidFill>
                  </a:tcPr>
                </a:tc>
                <a:tc>
                  <a:txBody>
                    <a:bodyPr/>
                    <a:lstStyle/>
                    <a:p>
                      <a:pPr algn="ctr">
                        <a:lnSpc>
                          <a:spcPct val="107000"/>
                        </a:lnSpc>
                        <a:spcAft>
                          <a:spcPts val="0"/>
                        </a:spcAft>
                      </a:pPr>
                      <a:r>
                        <a:rPr lang="el-GR" sz="2400" kern="1200">
                          <a:solidFill>
                            <a:schemeClr val="dk1"/>
                          </a:solidFill>
                          <a:latin typeface="+mn-lt"/>
                          <a:ea typeface="+mn-ea"/>
                          <a:cs typeface="+mn-cs"/>
                        </a:rPr>
                        <a:t>%RAE</a:t>
                      </a:r>
                    </a:p>
                  </a:txBody>
                  <a:tcPr marL="68580" marR="68580" marT="0" marB="0">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l-GR" sz="2400" kern="1200">
                          <a:solidFill>
                            <a:schemeClr val="dk1"/>
                          </a:solidFill>
                          <a:latin typeface="+mn-lt"/>
                          <a:ea typeface="+mn-ea"/>
                          <a:cs typeface="+mn-cs"/>
                        </a:rPr>
                        <a:t>7.00</a:t>
                      </a:r>
                    </a:p>
                  </a:txBody>
                  <a:tcPr marL="68580" marR="68580" marT="0" marB="0">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l-GR" sz="2400" kern="1200" dirty="0">
                          <a:solidFill>
                            <a:schemeClr val="dk1"/>
                          </a:solidFill>
                          <a:latin typeface="+mn-lt"/>
                          <a:ea typeface="+mn-ea"/>
                          <a:cs typeface="+mn-cs"/>
                        </a:rPr>
                        <a:t>5.37</a:t>
                      </a:r>
                    </a:p>
                  </a:txBody>
                  <a:tcPr marL="68580" marR="68580" marT="0" marB="0">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l-GR" sz="2400" kern="1200" dirty="0">
                          <a:solidFill>
                            <a:schemeClr val="dk1"/>
                          </a:solidFill>
                          <a:latin typeface="+mn-lt"/>
                          <a:ea typeface="+mn-ea"/>
                          <a:cs typeface="+mn-cs"/>
                        </a:rPr>
                        <a:t>8.99</a:t>
                      </a:r>
                    </a:p>
                  </a:txBody>
                  <a:tcPr marL="68580" marR="68580" marT="0" marB="0">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2"/>
                  </a:ext>
                </a:extLst>
              </a:tr>
              <a:tr h="456960">
                <a:tc vMerge="1">
                  <a:txBody>
                    <a:bodyPr/>
                    <a:lstStyle/>
                    <a:p>
                      <a:pPr marL="0" algn="ctr" defTabSz="4174556" rtl="0" eaLnBrk="1" latinLnBrk="0" hangingPunct="1">
                        <a:lnSpc>
                          <a:spcPct val="107000"/>
                        </a:lnSpc>
                        <a:spcAft>
                          <a:spcPts val="0"/>
                        </a:spcAft>
                      </a:pPr>
                      <a:endParaRPr lang="el-GR" sz="3100" kern="1200" dirty="0">
                        <a:solidFill>
                          <a:schemeClr val="dk1"/>
                        </a:solidFill>
                        <a:latin typeface="+mn-lt"/>
                        <a:ea typeface="+mn-ea"/>
                        <a:cs typeface="+mn-cs"/>
                      </a:endParaRPr>
                    </a:p>
                  </a:txBody>
                  <a:tcPr marL="68580" marR="68580" marT="0" marB="0"/>
                </a:tc>
                <a:tc rowSpan="3">
                  <a:txBody>
                    <a:bodyPr/>
                    <a:lstStyle/>
                    <a:p>
                      <a:pPr marL="0" algn="ctr" defTabSz="4174556" rtl="0" eaLnBrk="1" latinLnBrk="0" hangingPunct="1">
                        <a:lnSpc>
                          <a:spcPct val="107000"/>
                        </a:lnSpc>
                        <a:spcAft>
                          <a:spcPts val="0"/>
                        </a:spcAft>
                      </a:pPr>
                      <a:r>
                        <a:rPr lang="el-GR" sz="2400" kern="1200" dirty="0">
                          <a:solidFill>
                            <a:schemeClr val="dk1"/>
                          </a:solidFill>
                          <a:latin typeface="+mn-lt"/>
                          <a:ea typeface="+mn-ea"/>
                          <a:cs typeface="+mn-cs"/>
                        </a:rPr>
                        <a:t>ω</a:t>
                      </a:r>
                      <a:r>
                        <a:rPr lang="en-US" sz="2400" kern="1200" baseline="-25000" dirty="0">
                          <a:solidFill>
                            <a:schemeClr val="dk1"/>
                          </a:solidFill>
                          <a:latin typeface="+mn-lt"/>
                          <a:ea typeface="+mn-ea"/>
                          <a:cs typeface="+mn-cs"/>
                        </a:rPr>
                        <a:t>V</a:t>
                      </a:r>
                      <a:endParaRPr lang="el-GR" sz="2400" kern="1200" baseline="-25000" dirty="0">
                        <a:solidFill>
                          <a:schemeClr val="dk1"/>
                        </a:solidFill>
                        <a:latin typeface="+mn-lt"/>
                        <a:ea typeface="+mn-ea"/>
                        <a:cs typeface="+mn-cs"/>
                      </a:endParaRPr>
                    </a:p>
                  </a:txBody>
                  <a:tcPr marL="68580" marR="68580" marT="0" marB="0" vert="vert27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lnSpc>
                          <a:spcPct val="107000"/>
                        </a:lnSpc>
                        <a:spcAft>
                          <a:spcPts val="0"/>
                        </a:spcAft>
                      </a:pPr>
                      <a:r>
                        <a:rPr lang="el-GR" sz="2400" kern="1200">
                          <a:solidFill>
                            <a:schemeClr val="dk1"/>
                          </a:solidFill>
                          <a:latin typeface="+mn-lt"/>
                          <a:ea typeface="+mn-ea"/>
                          <a:cs typeface="+mn-cs"/>
                        </a:rPr>
                        <a:t>%RBIAS</a:t>
                      </a:r>
                    </a:p>
                  </a:txBody>
                  <a:tcPr marL="68580" marR="68580" marT="0" marB="0">
                    <a:lnT w="12700" cap="flat" cmpd="sng" algn="ctr">
                      <a:solidFill>
                        <a:schemeClr val="tx1"/>
                      </a:solidFill>
                      <a:prstDash val="solid"/>
                      <a:round/>
                      <a:headEnd type="none" w="med" len="med"/>
                      <a:tailEnd type="none" w="med" len="med"/>
                    </a:lnT>
                  </a:tcPr>
                </a:tc>
                <a:tc>
                  <a:txBody>
                    <a:bodyPr/>
                    <a:lstStyle/>
                    <a:p>
                      <a:pPr algn="ctr">
                        <a:lnSpc>
                          <a:spcPct val="107000"/>
                        </a:lnSpc>
                        <a:spcAft>
                          <a:spcPts val="0"/>
                        </a:spcAft>
                      </a:pPr>
                      <a:r>
                        <a:rPr lang="el-GR" sz="2400" kern="1200">
                          <a:solidFill>
                            <a:schemeClr val="dk1"/>
                          </a:solidFill>
                          <a:latin typeface="+mn-lt"/>
                          <a:ea typeface="+mn-ea"/>
                          <a:cs typeface="+mn-cs"/>
                        </a:rPr>
                        <a:t>5.81</a:t>
                      </a:r>
                    </a:p>
                  </a:txBody>
                  <a:tcPr marL="68580" marR="68580" marT="0" marB="0">
                    <a:lnT w="12700" cap="flat" cmpd="sng" algn="ctr">
                      <a:solidFill>
                        <a:schemeClr val="tx1"/>
                      </a:solidFill>
                      <a:prstDash val="solid"/>
                      <a:round/>
                      <a:headEnd type="none" w="med" len="med"/>
                      <a:tailEnd type="none" w="med" len="med"/>
                    </a:lnT>
                  </a:tcPr>
                </a:tc>
                <a:tc>
                  <a:txBody>
                    <a:bodyPr/>
                    <a:lstStyle/>
                    <a:p>
                      <a:pPr algn="ctr">
                        <a:lnSpc>
                          <a:spcPct val="107000"/>
                        </a:lnSpc>
                        <a:spcAft>
                          <a:spcPts val="0"/>
                        </a:spcAft>
                      </a:pPr>
                      <a:r>
                        <a:rPr lang="el-GR" sz="2400" kern="1200">
                          <a:solidFill>
                            <a:schemeClr val="dk1"/>
                          </a:solidFill>
                          <a:latin typeface="+mn-lt"/>
                          <a:ea typeface="+mn-ea"/>
                          <a:cs typeface="+mn-cs"/>
                        </a:rPr>
                        <a:t>22.8</a:t>
                      </a:r>
                    </a:p>
                  </a:txBody>
                  <a:tcPr marL="68580" marR="68580" marT="0" marB="0">
                    <a:lnT w="12700" cap="flat" cmpd="sng" algn="ctr">
                      <a:solidFill>
                        <a:schemeClr val="tx1"/>
                      </a:solidFill>
                      <a:prstDash val="solid"/>
                      <a:round/>
                      <a:headEnd type="none" w="med" len="med"/>
                      <a:tailEnd type="none" w="med" len="med"/>
                    </a:lnT>
                  </a:tcPr>
                </a:tc>
                <a:tc>
                  <a:txBody>
                    <a:bodyPr/>
                    <a:lstStyle/>
                    <a:p>
                      <a:pPr algn="ctr">
                        <a:lnSpc>
                          <a:spcPct val="107000"/>
                        </a:lnSpc>
                        <a:spcAft>
                          <a:spcPts val="0"/>
                        </a:spcAft>
                      </a:pPr>
                      <a:r>
                        <a:rPr lang="el-GR" sz="2400" kern="1200">
                          <a:solidFill>
                            <a:schemeClr val="dk1"/>
                          </a:solidFill>
                          <a:latin typeface="+mn-lt"/>
                          <a:ea typeface="+mn-ea"/>
                          <a:cs typeface="+mn-cs"/>
                        </a:rPr>
                        <a:t>5.68</a:t>
                      </a:r>
                    </a:p>
                  </a:txBody>
                  <a:tcPr marL="68580" marR="68580"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xmlns="" val="10013"/>
                  </a:ext>
                </a:extLst>
              </a:tr>
              <a:tr h="456960">
                <a:tc vMerge="1">
                  <a:txBody>
                    <a:bodyPr/>
                    <a:lstStyle/>
                    <a:p>
                      <a:pPr marL="0" algn="ctr" defTabSz="4174556" rtl="0" eaLnBrk="1" latinLnBrk="0" hangingPunct="1">
                        <a:lnSpc>
                          <a:spcPct val="107000"/>
                        </a:lnSpc>
                        <a:spcAft>
                          <a:spcPts val="0"/>
                        </a:spcAft>
                      </a:pPr>
                      <a:endParaRPr lang="el-GR" sz="3100" kern="1200" dirty="0">
                        <a:solidFill>
                          <a:schemeClr val="dk1"/>
                        </a:solidFill>
                        <a:latin typeface="+mn-lt"/>
                        <a:ea typeface="+mn-ea"/>
                        <a:cs typeface="+mn-cs"/>
                      </a:endParaRPr>
                    </a:p>
                  </a:txBody>
                  <a:tcPr marL="68580" marR="68580" marT="0" marB="0"/>
                </a:tc>
                <a:tc vMerge="1">
                  <a:txBody>
                    <a:bodyPr/>
                    <a:lstStyle/>
                    <a:p>
                      <a:endParaRPr lang="el-GR"/>
                    </a:p>
                  </a:txBody>
                  <a:tcPr>
                    <a:solidFill>
                      <a:schemeClr val="accent3">
                        <a:lumMod val="40000"/>
                        <a:lumOff val="60000"/>
                      </a:schemeClr>
                    </a:solidFill>
                  </a:tcPr>
                </a:tc>
                <a:tc>
                  <a:txBody>
                    <a:bodyPr/>
                    <a:lstStyle/>
                    <a:p>
                      <a:pPr algn="ctr">
                        <a:lnSpc>
                          <a:spcPct val="107000"/>
                        </a:lnSpc>
                        <a:spcAft>
                          <a:spcPts val="0"/>
                        </a:spcAft>
                      </a:pPr>
                      <a:r>
                        <a:rPr lang="el-GR" sz="2400" kern="1200">
                          <a:solidFill>
                            <a:schemeClr val="dk1"/>
                          </a:solidFill>
                          <a:latin typeface="+mn-lt"/>
                          <a:ea typeface="+mn-ea"/>
                          <a:cs typeface="+mn-cs"/>
                        </a:rPr>
                        <a:t>%RMSE</a:t>
                      </a:r>
                    </a:p>
                  </a:txBody>
                  <a:tcPr marL="68580" marR="68580" marT="0" marB="0"/>
                </a:tc>
                <a:tc>
                  <a:txBody>
                    <a:bodyPr/>
                    <a:lstStyle/>
                    <a:p>
                      <a:pPr algn="ctr">
                        <a:lnSpc>
                          <a:spcPct val="107000"/>
                        </a:lnSpc>
                        <a:spcAft>
                          <a:spcPts val="0"/>
                        </a:spcAft>
                      </a:pPr>
                      <a:r>
                        <a:rPr lang="el-GR" sz="2400" kern="1200" dirty="0">
                          <a:solidFill>
                            <a:schemeClr val="dk1"/>
                          </a:solidFill>
                          <a:latin typeface="+mn-lt"/>
                          <a:ea typeface="+mn-ea"/>
                          <a:cs typeface="+mn-cs"/>
                        </a:rPr>
                        <a:t>8.96</a:t>
                      </a:r>
                    </a:p>
                  </a:txBody>
                  <a:tcPr marL="68580" marR="68580" marT="0" marB="0"/>
                </a:tc>
                <a:tc>
                  <a:txBody>
                    <a:bodyPr/>
                    <a:lstStyle/>
                    <a:p>
                      <a:pPr algn="ctr">
                        <a:lnSpc>
                          <a:spcPct val="107000"/>
                        </a:lnSpc>
                        <a:spcAft>
                          <a:spcPts val="0"/>
                        </a:spcAft>
                      </a:pPr>
                      <a:r>
                        <a:rPr lang="el-GR" sz="2400" kern="1200">
                          <a:solidFill>
                            <a:schemeClr val="dk1"/>
                          </a:solidFill>
                          <a:latin typeface="+mn-lt"/>
                          <a:ea typeface="+mn-ea"/>
                          <a:cs typeface="+mn-cs"/>
                        </a:rPr>
                        <a:t>25.0</a:t>
                      </a:r>
                    </a:p>
                  </a:txBody>
                  <a:tcPr marL="68580" marR="68580" marT="0" marB="0"/>
                </a:tc>
                <a:tc>
                  <a:txBody>
                    <a:bodyPr/>
                    <a:lstStyle/>
                    <a:p>
                      <a:pPr algn="ctr">
                        <a:lnSpc>
                          <a:spcPct val="107000"/>
                        </a:lnSpc>
                        <a:spcAft>
                          <a:spcPts val="0"/>
                        </a:spcAft>
                      </a:pPr>
                      <a:r>
                        <a:rPr lang="el-GR" sz="2400" kern="1200">
                          <a:solidFill>
                            <a:schemeClr val="dk1"/>
                          </a:solidFill>
                          <a:latin typeface="+mn-lt"/>
                          <a:ea typeface="+mn-ea"/>
                          <a:cs typeface="+mn-cs"/>
                        </a:rPr>
                        <a:t>12.0</a:t>
                      </a:r>
                    </a:p>
                  </a:txBody>
                  <a:tcPr marL="68580" marR="68580" marT="0" marB="0">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xmlns="" val="10014"/>
                  </a:ext>
                </a:extLst>
              </a:tr>
              <a:tr h="456960">
                <a:tc vMerge="1">
                  <a:txBody>
                    <a:bodyPr/>
                    <a:lstStyle/>
                    <a:p>
                      <a:pPr marL="0" algn="ctr" defTabSz="4174556" rtl="0" eaLnBrk="1" latinLnBrk="0" hangingPunct="1">
                        <a:lnSpc>
                          <a:spcPct val="107000"/>
                        </a:lnSpc>
                        <a:spcAft>
                          <a:spcPts val="0"/>
                        </a:spcAft>
                      </a:pPr>
                      <a:endParaRPr lang="el-GR" sz="3100" kern="1200" dirty="0">
                        <a:solidFill>
                          <a:schemeClr val="dk1"/>
                        </a:solidFill>
                        <a:latin typeface="+mn-lt"/>
                        <a:ea typeface="+mn-ea"/>
                        <a:cs typeface="+mn-cs"/>
                      </a:endParaRPr>
                    </a:p>
                  </a:txBody>
                  <a:tcPr marL="68580" marR="68580" marT="0" marB="0"/>
                </a:tc>
                <a:tc vMerge="1">
                  <a:txBody>
                    <a:bodyPr/>
                    <a:lstStyle/>
                    <a:p>
                      <a:endParaRPr lang="el-GR"/>
                    </a:p>
                  </a:txBody>
                  <a:tcPr>
                    <a:solidFill>
                      <a:schemeClr val="accent3">
                        <a:lumMod val="40000"/>
                        <a:lumOff val="60000"/>
                      </a:schemeClr>
                    </a:solidFill>
                  </a:tcPr>
                </a:tc>
                <a:tc>
                  <a:txBody>
                    <a:bodyPr/>
                    <a:lstStyle/>
                    <a:p>
                      <a:pPr algn="ctr">
                        <a:lnSpc>
                          <a:spcPct val="107000"/>
                        </a:lnSpc>
                        <a:spcAft>
                          <a:spcPts val="0"/>
                        </a:spcAft>
                      </a:pPr>
                      <a:r>
                        <a:rPr lang="el-GR" sz="2400" kern="1200">
                          <a:solidFill>
                            <a:schemeClr val="dk1"/>
                          </a:solidFill>
                          <a:latin typeface="+mn-lt"/>
                          <a:ea typeface="+mn-ea"/>
                          <a:cs typeface="+mn-cs"/>
                        </a:rPr>
                        <a:t>%RAE</a:t>
                      </a:r>
                    </a:p>
                  </a:txBody>
                  <a:tcPr marL="68580" marR="68580" marT="0" marB="0">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l-GR" sz="2400" kern="1200">
                          <a:solidFill>
                            <a:schemeClr val="dk1"/>
                          </a:solidFill>
                          <a:latin typeface="+mn-lt"/>
                          <a:ea typeface="+mn-ea"/>
                          <a:cs typeface="+mn-cs"/>
                        </a:rPr>
                        <a:t>7.16</a:t>
                      </a:r>
                    </a:p>
                  </a:txBody>
                  <a:tcPr marL="68580" marR="68580" marT="0" marB="0">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l-GR" sz="2400" kern="1200" dirty="0">
                          <a:solidFill>
                            <a:schemeClr val="dk1"/>
                          </a:solidFill>
                          <a:latin typeface="+mn-lt"/>
                          <a:ea typeface="+mn-ea"/>
                          <a:cs typeface="+mn-cs"/>
                        </a:rPr>
                        <a:t>22.8</a:t>
                      </a:r>
                    </a:p>
                  </a:txBody>
                  <a:tcPr marL="68580" marR="68580" marT="0" marB="0">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l-GR" sz="2400" kern="1200" dirty="0">
                          <a:solidFill>
                            <a:schemeClr val="dk1"/>
                          </a:solidFill>
                          <a:latin typeface="+mn-lt"/>
                          <a:ea typeface="+mn-ea"/>
                          <a:cs typeface="+mn-cs"/>
                        </a:rPr>
                        <a:t>9.29</a:t>
                      </a:r>
                    </a:p>
                  </a:txBody>
                  <a:tcPr marL="68580" marR="68580" marT="0" marB="0">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5"/>
                  </a:ext>
                </a:extLst>
              </a:tr>
            </a:tbl>
          </a:graphicData>
        </a:graphic>
      </p:graphicFrame>
      <p:sp>
        <p:nvSpPr>
          <p:cNvPr id="26" name="Text Box 180"/>
          <p:cNvSpPr txBox="1">
            <a:spLocks noChangeArrowheads="1"/>
          </p:cNvSpPr>
          <p:nvPr/>
        </p:nvSpPr>
        <p:spPr bwMode="auto">
          <a:xfrm>
            <a:off x="10889986" y="29702919"/>
            <a:ext cx="8407864" cy="4571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86970" tIns="43485" rIns="86970" bIns="43485">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2400" b="1" dirty="0">
                <a:latin typeface="Calibri" pitchFamily="34" charset="0"/>
              </a:rPr>
              <a:t>Table 1. </a:t>
            </a:r>
            <a:r>
              <a:rPr lang="en-US" sz="2400" dirty="0">
                <a:latin typeface="Calibri" pitchFamily="34" charset="0"/>
              </a:rPr>
              <a:t>Summary of the entire simulation study.</a:t>
            </a:r>
          </a:p>
        </p:txBody>
      </p:sp>
      <p:sp>
        <p:nvSpPr>
          <p:cNvPr id="28" name="Text Box 192"/>
          <p:cNvSpPr txBox="1">
            <a:spLocks noChangeArrowheads="1"/>
          </p:cNvSpPr>
          <p:nvPr/>
        </p:nvSpPr>
        <p:spPr bwMode="auto">
          <a:xfrm>
            <a:off x="20182418" y="7147719"/>
            <a:ext cx="8407576" cy="8199580"/>
          </a:xfrm>
          <a:prstGeom prst="rect">
            <a:avLst/>
          </a:prstGeom>
          <a:solidFill>
            <a:schemeClr val="bg1"/>
          </a:solidFill>
          <a:ln w="12700">
            <a:solidFill>
              <a:schemeClr val="accent1">
                <a:lumMod val="75000"/>
              </a:schemeClr>
            </a:solidFill>
          </a:ln>
          <a:effectLst/>
        </p:spPr>
        <p:txBody>
          <a:bodyPr wrap="square" lIns="173940" tIns="173940" rIns="173940" bIns="17394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000" dirty="0">
                <a:latin typeface="Calibri" pitchFamily="34" charset="0"/>
              </a:rPr>
              <a:t>Finally, the method was applied to </a:t>
            </a:r>
            <a:r>
              <a:rPr lang="en-US" sz="3000" b="1" dirty="0">
                <a:latin typeface="Calibri" pitchFamily="34" charset="0"/>
              </a:rPr>
              <a:t>scanned aggregate data</a:t>
            </a:r>
            <a:r>
              <a:rPr lang="en-US" sz="3000" dirty="0">
                <a:latin typeface="Calibri" pitchFamily="34" charset="0"/>
              </a:rPr>
              <a:t> </a:t>
            </a:r>
            <a:r>
              <a:rPr lang="en-US" sz="3000" dirty="0" smtClean="0">
                <a:latin typeface="Calibri" pitchFamily="34" charset="0"/>
              </a:rPr>
              <a:t>(shown in </a:t>
            </a:r>
            <a:r>
              <a:rPr lang="en-US" sz="3000" b="1" dirty="0" smtClean="0">
                <a:latin typeface="Calibri" pitchFamily="34" charset="0"/>
              </a:rPr>
              <a:t>Figure 3</a:t>
            </a:r>
            <a:r>
              <a:rPr lang="en-US" sz="3000" dirty="0" smtClean="0">
                <a:latin typeface="Calibri" pitchFamily="34" charset="0"/>
              </a:rPr>
              <a:t>) from </a:t>
            </a:r>
            <a:r>
              <a:rPr lang="en-US" sz="3000" dirty="0">
                <a:latin typeface="Calibri" pitchFamily="34" charset="0"/>
              </a:rPr>
              <a:t>literature of </a:t>
            </a:r>
            <a:r>
              <a:rPr lang="en-US" sz="3000" b="1" dirty="0" err="1">
                <a:latin typeface="Calibri" pitchFamily="34" charset="0"/>
              </a:rPr>
              <a:t>gevokizumab</a:t>
            </a:r>
            <a:r>
              <a:rPr lang="en-US" sz="3000" dirty="0" err="1">
                <a:latin typeface="Calibri" pitchFamily="34" charset="0"/>
              </a:rPr>
              <a:t>’s</a:t>
            </a:r>
            <a:r>
              <a:rPr lang="en-US" sz="3000" dirty="0">
                <a:latin typeface="Calibri" pitchFamily="34" charset="0"/>
              </a:rPr>
              <a:t> IV bolus administration to diabetic patients [2] to estimate the population PK parameters of an </a:t>
            </a:r>
            <a:r>
              <a:rPr lang="en-US" sz="3000" dirty="0" err="1">
                <a:latin typeface="Calibri" pitchFamily="34" charset="0"/>
              </a:rPr>
              <a:t>mPBPK</a:t>
            </a:r>
            <a:r>
              <a:rPr lang="en-US" sz="3000" dirty="0">
                <a:latin typeface="Calibri" pitchFamily="34" charset="0"/>
              </a:rPr>
              <a:t> model of the drug. These aggregate data (mean plasma concentrations and their SDs versus time) were derived from 10 patients (N=10) for all dose groups (0.01,0.03,0.1,0.3 and 1.0 mg/kg) except for one (3.0 mg/kg, N=5). The </a:t>
            </a:r>
            <a:r>
              <a:rPr lang="en-US" sz="3000" b="1" dirty="0">
                <a:latin typeface="Calibri" pitchFamily="34" charset="0"/>
              </a:rPr>
              <a:t>estimates of the pharmacokinetic parameters</a:t>
            </a:r>
            <a:r>
              <a:rPr lang="en-US" sz="3000" dirty="0">
                <a:latin typeface="Calibri" pitchFamily="34" charset="0"/>
              </a:rPr>
              <a:t> of </a:t>
            </a:r>
            <a:r>
              <a:rPr lang="en-US" sz="3000" dirty="0" err="1">
                <a:latin typeface="Calibri" pitchFamily="34" charset="0"/>
              </a:rPr>
              <a:t>gevokizumab</a:t>
            </a:r>
            <a:r>
              <a:rPr lang="en-US" sz="3000" dirty="0">
                <a:latin typeface="Calibri" pitchFamily="34" charset="0"/>
              </a:rPr>
              <a:t> took the values shown in </a:t>
            </a:r>
            <a:r>
              <a:rPr lang="en-US" sz="3000" b="1" dirty="0">
                <a:latin typeface="Calibri" pitchFamily="34" charset="0"/>
              </a:rPr>
              <a:t>Table 2</a:t>
            </a:r>
            <a:r>
              <a:rPr lang="en-US" sz="3000" dirty="0">
                <a:latin typeface="Calibri" pitchFamily="34" charset="0"/>
              </a:rPr>
              <a:t>, with the respective Standard Errors (SE %) shown in the parentheses, concerning three different indicative dose groups as well as all the dose groups with a naïve pooled approach. Also, </a:t>
            </a:r>
            <a:r>
              <a:rPr lang="en-US" sz="3000" b="1" dirty="0">
                <a:latin typeface="Calibri" pitchFamily="34" charset="0"/>
              </a:rPr>
              <a:t>goodness of fit </a:t>
            </a:r>
            <a:r>
              <a:rPr lang="en-US" sz="3000" b="1" dirty="0" smtClean="0">
                <a:latin typeface="Calibri" pitchFamily="34" charset="0"/>
              </a:rPr>
              <a:t>plots </a:t>
            </a:r>
            <a:r>
              <a:rPr lang="en-US" sz="3000" dirty="0">
                <a:latin typeface="Calibri" pitchFamily="34" charset="0"/>
              </a:rPr>
              <a:t>are </a:t>
            </a:r>
            <a:r>
              <a:rPr lang="en-US" sz="3000" dirty="0" smtClean="0">
                <a:latin typeface="Calibri" pitchFamily="34" charset="0"/>
              </a:rPr>
              <a:t>presented for dose 0.1mg/kg </a:t>
            </a:r>
            <a:r>
              <a:rPr lang="en-US" sz="3000" dirty="0">
                <a:latin typeface="Calibri" pitchFamily="34" charset="0"/>
              </a:rPr>
              <a:t>in </a:t>
            </a:r>
            <a:r>
              <a:rPr lang="en-US" sz="3000" b="1" dirty="0" smtClean="0">
                <a:latin typeface="Calibri" pitchFamily="34" charset="0"/>
              </a:rPr>
              <a:t>Figure 4</a:t>
            </a:r>
            <a:r>
              <a:rPr lang="en-US" sz="3000" dirty="0">
                <a:latin typeface="Calibri" pitchFamily="34" charset="0"/>
              </a:rPr>
              <a:t>.</a:t>
            </a:r>
          </a:p>
        </p:txBody>
      </p:sp>
      <p:sp>
        <p:nvSpPr>
          <p:cNvPr id="52" name="Text Box 180"/>
          <p:cNvSpPr txBox="1">
            <a:spLocks noChangeArrowheads="1"/>
          </p:cNvSpPr>
          <p:nvPr/>
        </p:nvSpPr>
        <p:spPr bwMode="auto">
          <a:xfrm>
            <a:off x="20174180" y="32788674"/>
            <a:ext cx="8411579" cy="8264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86970" tIns="43485" rIns="86970" bIns="43485">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2400" b="1" dirty="0">
                <a:latin typeface="Calibri" pitchFamily="34" charset="0"/>
              </a:rPr>
              <a:t>Figure </a:t>
            </a:r>
            <a:r>
              <a:rPr lang="en-US" sz="2400" b="1" dirty="0" smtClean="0">
                <a:latin typeface="Calibri" pitchFamily="34" charset="0"/>
              </a:rPr>
              <a:t>4: </a:t>
            </a:r>
            <a:r>
              <a:rPr lang="en-US" sz="2400" dirty="0">
                <a:latin typeface="Calibri" pitchFamily="34" charset="0"/>
              </a:rPr>
              <a:t>Observed vs predicted mean concentrations </a:t>
            </a:r>
            <a:r>
              <a:rPr lang="en-US" sz="2400" dirty="0" smtClean="0">
                <a:latin typeface="Calibri" pitchFamily="34" charset="0"/>
              </a:rPr>
              <a:t>(left) and concentration SDs (right) for dose </a:t>
            </a:r>
            <a:r>
              <a:rPr lang="en-US" sz="2400" dirty="0">
                <a:latin typeface="Calibri" pitchFamily="34" charset="0"/>
              </a:rPr>
              <a:t>0.1 mg/kg </a:t>
            </a:r>
            <a:endParaRPr lang="el-GR" sz="2400" dirty="0">
              <a:latin typeface="Calibri" pitchFamily="34" charset="0"/>
            </a:endParaRPr>
          </a:p>
        </p:txBody>
      </p:sp>
      <p:graphicFrame>
        <p:nvGraphicFramePr>
          <p:cNvPr id="37" name="Content Placeholder 114" descr="Sample table with 4 columns, 7 rows." title="Sample Table"/>
          <p:cNvGraphicFramePr>
            <a:graphicFrameLocks/>
          </p:cNvGraphicFramePr>
          <p:nvPr>
            <p:extLst>
              <p:ext uri="{D42A27DB-BD31-4B8C-83A1-F6EECF244321}">
                <p14:modId xmlns:p14="http://schemas.microsoft.com/office/powerpoint/2010/main" val="2215414539"/>
              </p:ext>
            </p:extLst>
          </p:nvPr>
        </p:nvGraphicFramePr>
        <p:xfrm>
          <a:off x="20178184" y="20872085"/>
          <a:ext cx="8407576" cy="7435662"/>
        </p:xfrm>
        <a:graphic>
          <a:graphicData uri="http://schemas.openxmlformats.org/drawingml/2006/table">
            <a:tbl>
              <a:tblPr firstRow="1" bandRow="1">
                <a:tableStyleId>{F5AB1C69-6EDB-4FF4-983F-18BD219EF322}</a:tableStyleId>
              </a:tblPr>
              <a:tblGrid>
                <a:gridCol w="1421976">
                  <a:extLst>
                    <a:ext uri="{9D8B030D-6E8A-4147-A177-3AD203B41FA5}">
                      <a16:colId xmlns:a16="http://schemas.microsoft.com/office/drawing/2014/main" xmlns="" val="20000"/>
                    </a:ext>
                  </a:extLst>
                </a:gridCol>
                <a:gridCol w="1555142">
                  <a:extLst>
                    <a:ext uri="{9D8B030D-6E8A-4147-A177-3AD203B41FA5}">
                      <a16:colId xmlns:a16="http://schemas.microsoft.com/office/drawing/2014/main" xmlns="" val="20001"/>
                    </a:ext>
                  </a:extLst>
                </a:gridCol>
                <a:gridCol w="211352">
                  <a:extLst>
                    <a:ext uri="{9D8B030D-6E8A-4147-A177-3AD203B41FA5}">
                      <a16:colId xmlns:a16="http://schemas.microsoft.com/office/drawing/2014/main" xmlns="" val="20002"/>
                    </a:ext>
                  </a:extLst>
                </a:gridCol>
                <a:gridCol w="1466041">
                  <a:extLst>
                    <a:ext uri="{9D8B030D-6E8A-4147-A177-3AD203B41FA5}">
                      <a16:colId xmlns:a16="http://schemas.microsoft.com/office/drawing/2014/main" xmlns="" val="20003"/>
                    </a:ext>
                  </a:extLst>
                </a:gridCol>
                <a:gridCol w="108135">
                  <a:extLst>
                    <a:ext uri="{9D8B030D-6E8A-4147-A177-3AD203B41FA5}">
                      <a16:colId xmlns:a16="http://schemas.microsoft.com/office/drawing/2014/main" xmlns="" val="20004"/>
                    </a:ext>
                  </a:extLst>
                </a:gridCol>
                <a:gridCol w="1475189">
                  <a:extLst>
                    <a:ext uri="{9D8B030D-6E8A-4147-A177-3AD203B41FA5}">
                      <a16:colId xmlns:a16="http://schemas.microsoft.com/office/drawing/2014/main" xmlns="" val="20005"/>
                    </a:ext>
                  </a:extLst>
                </a:gridCol>
                <a:gridCol w="193846">
                  <a:extLst>
                    <a:ext uri="{9D8B030D-6E8A-4147-A177-3AD203B41FA5}">
                      <a16:colId xmlns:a16="http://schemas.microsoft.com/office/drawing/2014/main" xmlns="" val="20006"/>
                    </a:ext>
                  </a:extLst>
                </a:gridCol>
                <a:gridCol w="1975895">
                  <a:extLst>
                    <a:ext uri="{9D8B030D-6E8A-4147-A177-3AD203B41FA5}">
                      <a16:colId xmlns:a16="http://schemas.microsoft.com/office/drawing/2014/main" xmlns="" val="20007"/>
                    </a:ext>
                  </a:extLst>
                </a:gridCol>
              </a:tblGrid>
              <a:tr h="339905">
                <a:tc gridSpan="8">
                  <a:txBody>
                    <a:bodyPr/>
                    <a:lstStyle/>
                    <a:p>
                      <a:pPr marL="0" marR="0" indent="0" algn="ctr" defTabSz="4174556" rtl="0" eaLnBrk="1" fontAlgn="auto" latinLnBrk="0" hangingPunct="1">
                        <a:lnSpc>
                          <a:spcPct val="107000"/>
                        </a:lnSpc>
                        <a:spcBef>
                          <a:spcPts val="0"/>
                        </a:spcBef>
                        <a:spcAft>
                          <a:spcPts val="0"/>
                        </a:spcAft>
                        <a:buClrTx/>
                        <a:buSzTx/>
                        <a:buFontTx/>
                        <a:buNone/>
                        <a:tabLst/>
                        <a:defRPr/>
                      </a:pPr>
                      <a:r>
                        <a:rPr lang="en-US" sz="2400" b="0" kern="1200" dirty="0">
                          <a:solidFill>
                            <a:schemeClr val="lt1"/>
                          </a:solidFill>
                          <a:latin typeface="+mn-lt"/>
                          <a:ea typeface="+mn-ea"/>
                          <a:cs typeface="+mn-cs"/>
                        </a:rPr>
                        <a:t>Parameter estimate</a:t>
                      </a:r>
                      <a:r>
                        <a:rPr lang="en-US" sz="2400" b="0" kern="1200" baseline="0" dirty="0">
                          <a:solidFill>
                            <a:schemeClr val="lt1"/>
                          </a:solidFill>
                          <a:effectLst/>
                          <a:latin typeface="+mn-lt"/>
                          <a:ea typeface="+mn-ea"/>
                          <a:cs typeface="Times New Roman" panose="02020603050405020304" pitchFamily="18" charset="0"/>
                        </a:rPr>
                        <a:t> (SE%)</a:t>
                      </a:r>
                      <a:endParaRPr lang="en-US" sz="2400" b="0" kern="1200" dirty="0">
                        <a:solidFill>
                          <a:schemeClr val="lt1"/>
                        </a:solidFill>
                        <a:latin typeface="+mn-lt"/>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hMerge="1">
                  <a:txBody>
                    <a:bodyPr/>
                    <a:lstStyle/>
                    <a:p>
                      <a:pPr marL="0" algn="ctr" defTabSz="4174556" rtl="0" eaLnBrk="1" latinLnBrk="0" hangingPunct="1">
                        <a:lnSpc>
                          <a:spcPct val="107000"/>
                        </a:lnSpc>
                        <a:spcAft>
                          <a:spcPts val="0"/>
                        </a:spcAft>
                      </a:pPr>
                      <a:endParaRPr lang="el-GR" sz="3000" b="0" kern="1200" dirty="0">
                        <a:solidFill>
                          <a:schemeClr val="lt1"/>
                        </a:solidFill>
                        <a:latin typeface="+mn-lt"/>
                        <a:ea typeface="+mn-ea"/>
                        <a:cs typeface="+mn-cs"/>
                      </a:endParaRPr>
                    </a:p>
                  </a:txBody>
                  <a:tcPr marL="68580" marR="68580" marT="0" marB="0" vert="vert270">
                    <a:lnB w="12700" cap="flat" cmpd="sng" algn="ctr">
                      <a:solidFill>
                        <a:schemeClr val="tx1"/>
                      </a:solidFill>
                      <a:prstDash val="solid"/>
                      <a:round/>
                      <a:headEnd type="none" w="med" len="med"/>
                      <a:tailEnd type="none" w="med" len="med"/>
                    </a:lnB>
                    <a:solidFill>
                      <a:schemeClr val="accent1"/>
                    </a:solidFill>
                  </a:tcPr>
                </a:tc>
                <a:tc hMerge="1">
                  <a:txBody>
                    <a:bodyPr/>
                    <a:lstStyle/>
                    <a:p>
                      <a:endParaRPr lang="en-US"/>
                    </a:p>
                  </a:txBody>
                  <a:tcPr/>
                </a:tc>
                <a:tc hMerge="1">
                  <a:txBody>
                    <a:bodyPr/>
                    <a:lstStyle/>
                    <a:p>
                      <a:pPr marL="0" algn="ctr" defTabSz="4174556" rtl="0" eaLnBrk="1" latinLnBrk="0" hangingPunct="1">
                        <a:lnSpc>
                          <a:spcPct val="107000"/>
                        </a:lnSpc>
                        <a:spcAft>
                          <a:spcPts val="0"/>
                        </a:spcAft>
                      </a:pPr>
                      <a:endParaRPr lang="el-GR" sz="3000" b="0" kern="1200" dirty="0">
                        <a:solidFill>
                          <a:schemeClr val="lt1"/>
                        </a:solidFill>
                        <a:latin typeface="+mn-lt"/>
                        <a:ea typeface="+mn-ea"/>
                        <a:cs typeface="+mn-cs"/>
                      </a:endParaRPr>
                    </a:p>
                  </a:txBody>
                  <a:tcPr marL="68580" marR="68580" marT="0" marB="0" vert="vert270">
                    <a:lnB w="12700" cap="flat" cmpd="sng" algn="ctr">
                      <a:solidFill>
                        <a:schemeClr val="tx1"/>
                      </a:solidFill>
                      <a:prstDash val="solid"/>
                      <a:round/>
                      <a:headEnd type="none" w="med" len="med"/>
                      <a:tailEnd type="none" w="med" len="med"/>
                    </a:lnB>
                    <a:solidFill>
                      <a:schemeClr val="accent1"/>
                    </a:solidFill>
                  </a:tcPr>
                </a:tc>
                <a:tc hMerge="1">
                  <a:txBody>
                    <a:bodyPr/>
                    <a:lstStyle/>
                    <a:p>
                      <a:endParaRPr lang="en-US"/>
                    </a:p>
                  </a:txBody>
                  <a:tcPr/>
                </a:tc>
                <a:tc hMerge="1">
                  <a:txBody>
                    <a:bodyPr/>
                    <a:lstStyle/>
                    <a:p>
                      <a:pPr marL="0" algn="ctr" defTabSz="4174556" rtl="0" eaLnBrk="1" latinLnBrk="0" hangingPunct="1">
                        <a:lnSpc>
                          <a:spcPct val="107000"/>
                        </a:lnSpc>
                        <a:spcAft>
                          <a:spcPts val="0"/>
                        </a:spcAft>
                      </a:pPr>
                      <a:endParaRPr lang="el-GR" sz="3000" b="0" kern="1200" dirty="0">
                        <a:solidFill>
                          <a:schemeClr val="lt1"/>
                        </a:solidFill>
                        <a:latin typeface="+mn-lt"/>
                        <a:ea typeface="+mn-ea"/>
                        <a:cs typeface="+mn-cs"/>
                      </a:endParaRPr>
                    </a:p>
                  </a:txBody>
                  <a:tcPr marL="68580" marR="68580" marT="0" marB="0" vert="vert270">
                    <a:lnB w="12700" cap="flat" cmpd="sng" algn="ctr">
                      <a:solidFill>
                        <a:schemeClr val="tx1"/>
                      </a:solidFill>
                      <a:prstDash val="solid"/>
                      <a:round/>
                      <a:headEnd type="none" w="med" len="med"/>
                      <a:tailEnd type="none" w="med" len="med"/>
                    </a:lnB>
                    <a:solidFill>
                      <a:schemeClr val="accent1"/>
                    </a:solidFill>
                  </a:tcPr>
                </a:tc>
                <a:tc hMerge="1">
                  <a:txBody>
                    <a:bodyPr/>
                    <a:lstStyle/>
                    <a:p>
                      <a:endParaRPr lang="en-US"/>
                    </a:p>
                  </a:txBody>
                  <a:tcPr/>
                </a:tc>
                <a:tc hMerge="1">
                  <a:txBody>
                    <a:bodyPr/>
                    <a:lstStyle/>
                    <a:p>
                      <a:pPr marL="0" algn="ctr" defTabSz="4174556" rtl="0" eaLnBrk="1" latinLnBrk="0" hangingPunct="1">
                        <a:lnSpc>
                          <a:spcPct val="107000"/>
                        </a:lnSpc>
                        <a:spcAft>
                          <a:spcPts val="0"/>
                        </a:spcAft>
                      </a:pPr>
                      <a:endParaRPr lang="el-GR" sz="3000" b="0" kern="1200" dirty="0">
                        <a:solidFill>
                          <a:schemeClr val="lt1"/>
                        </a:solidFill>
                        <a:latin typeface="+mn-lt"/>
                        <a:ea typeface="+mn-ea"/>
                        <a:cs typeface="+mn-cs"/>
                      </a:endParaRPr>
                    </a:p>
                  </a:txBody>
                  <a:tcPr marL="68580" marR="68580" marT="0" marB="0" vert="vert270">
                    <a:lnB w="1270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xmlns="" val="10000"/>
                  </a:ext>
                </a:extLst>
              </a:tr>
              <a:tr h="355660">
                <a:tc>
                  <a:txBody>
                    <a:bodyPr/>
                    <a:lstStyle/>
                    <a:p>
                      <a:pPr algn="ctr">
                        <a:lnSpc>
                          <a:spcPct val="107000"/>
                        </a:lnSpc>
                        <a:spcAft>
                          <a:spcPts val="0"/>
                        </a:spcAft>
                      </a:pPr>
                      <a:endParaRPr lang="el-GR" sz="24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algn="ctr" defTabSz="4174556" rtl="0" eaLnBrk="1" latinLnBrk="0" hangingPunct="1">
                        <a:lnSpc>
                          <a:spcPct val="107000"/>
                        </a:lnSpc>
                        <a:spcAft>
                          <a:spcPts val="0"/>
                        </a:spcAft>
                      </a:pPr>
                      <a:r>
                        <a:rPr lang="en-US" sz="2400" b="0" kern="1200" dirty="0">
                          <a:solidFill>
                            <a:schemeClr val="lt1"/>
                          </a:solidFill>
                          <a:latin typeface="+mn-lt"/>
                          <a:ea typeface="+mn-ea"/>
                          <a:cs typeface="+mn-cs"/>
                        </a:rPr>
                        <a:t>0.1 mg/kg</a:t>
                      </a:r>
                      <a:endParaRPr lang="el-GR" sz="2400" b="0" kern="1200" dirty="0">
                        <a:solidFill>
                          <a:schemeClr val="lt1"/>
                        </a:solidFill>
                        <a:latin typeface="+mn-lt"/>
                        <a:ea typeface="+mn-ea"/>
                        <a:cs typeface="+mn-cs"/>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gridSpan="3">
                  <a:txBody>
                    <a:bodyPr/>
                    <a:lstStyle/>
                    <a:p>
                      <a:pPr marL="0" algn="ctr" defTabSz="4174556" rtl="0" eaLnBrk="1" latinLnBrk="0" hangingPunct="1">
                        <a:lnSpc>
                          <a:spcPct val="107000"/>
                        </a:lnSpc>
                        <a:spcAft>
                          <a:spcPts val="0"/>
                        </a:spcAft>
                      </a:pPr>
                      <a:r>
                        <a:rPr lang="en-US" sz="2400" b="0" kern="1200" dirty="0">
                          <a:solidFill>
                            <a:schemeClr val="lt1"/>
                          </a:solidFill>
                          <a:latin typeface="+mn-lt"/>
                          <a:ea typeface="+mn-ea"/>
                          <a:cs typeface="+mn-cs"/>
                        </a:rPr>
                        <a:t>0.3 mg/kg</a:t>
                      </a:r>
                      <a:endParaRPr lang="el-GR" sz="2400" b="0" kern="1200" dirty="0">
                        <a:solidFill>
                          <a:schemeClr val="lt1"/>
                        </a:solidFill>
                        <a:latin typeface="+mn-lt"/>
                        <a:ea typeface="+mn-ea"/>
                        <a:cs typeface="+mn-cs"/>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hMerge="1">
                  <a:txBody>
                    <a:bodyPr/>
                    <a:lstStyle/>
                    <a:p>
                      <a:pPr marL="0" algn="ctr" defTabSz="4174556" rtl="0" eaLnBrk="1" latinLnBrk="0" hangingPunct="1">
                        <a:lnSpc>
                          <a:spcPct val="107000"/>
                        </a:lnSpc>
                        <a:spcAft>
                          <a:spcPts val="0"/>
                        </a:spcAft>
                      </a:pPr>
                      <a:endParaRPr lang="el-GR" sz="3000" b="0" kern="1200" dirty="0">
                        <a:solidFill>
                          <a:schemeClr val="lt1"/>
                        </a:solidFill>
                        <a:latin typeface="+mn-lt"/>
                        <a:ea typeface="+mn-ea"/>
                        <a:cs typeface="+mn-cs"/>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hMerge="1">
                  <a:txBody>
                    <a:bodyPr/>
                    <a:lstStyle/>
                    <a:p>
                      <a:pPr marL="0" algn="ctr" defTabSz="4174556" rtl="0" eaLnBrk="1" latinLnBrk="0" hangingPunct="1">
                        <a:lnSpc>
                          <a:spcPct val="107000"/>
                        </a:lnSpc>
                        <a:spcAft>
                          <a:spcPts val="0"/>
                        </a:spcAft>
                      </a:pPr>
                      <a:endParaRPr lang="el-GR" sz="3000" b="0" kern="1200" dirty="0">
                        <a:solidFill>
                          <a:schemeClr val="lt1"/>
                        </a:solidFill>
                        <a:latin typeface="+mn-lt"/>
                        <a:ea typeface="+mn-ea"/>
                        <a:cs typeface="+mn-cs"/>
                      </a:endParaRPr>
                    </a:p>
                  </a:txBody>
                  <a:tcPr marL="68580" marR="68580" marT="0" marB="0" vert="vert270">
                    <a:lnB w="12700" cap="flat" cmpd="sng" algn="ctr">
                      <a:solidFill>
                        <a:schemeClr val="tx1"/>
                      </a:solidFill>
                      <a:prstDash val="solid"/>
                      <a:round/>
                      <a:headEnd type="none" w="med" len="med"/>
                      <a:tailEnd type="none" w="med" len="med"/>
                    </a:lnB>
                    <a:solidFill>
                      <a:schemeClr val="accent1"/>
                    </a:solidFill>
                  </a:tcPr>
                </a:tc>
                <a:tc gridSpan="2">
                  <a:txBody>
                    <a:bodyPr/>
                    <a:lstStyle/>
                    <a:p>
                      <a:pPr marL="0" algn="ctr" defTabSz="4174556" rtl="0" eaLnBrk="1" latinLnBrk="0" hangingPunct="1">
                        <a:lnSpc>
                          <a:spcPct val="107000"/>
                        </a:lnSpc>
                        <a:spcAft>
                          <a:spcPts val="0"/>
                        </a:spcAft>
                      </a:pPr>
                      <a:r>
                        <a:rPr lang="en-US" sz="2400" b="0" kern="1200" dirty="0">
                          <a:solidFill>
                            <a:schemeClr val="lt1"/>
                          </a:solidFill>
                          <a:latin typeface="+mn-lt"/>
                          <a:ea typeface="+mn-ea"/>
                          <a:cs typeface="+mn-cs"/>
                        </a:rPr>
                        <a:t>1.0 mg/kg</a:t>
                      </a:r>
                      <a:endParaRPr lang="el-GR" sz="2400" b="0" kern="1200" dirty="0">
                        <a:solidFill>
                          <a:schemeClr val="lt1"/>
                        </a:solidFill>
                        <a:latin typeface="+mn-lt"/>
                        <a:ea typeface="+mn-ea"/>
                        <a:cs typeface="+mn-cs"/>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hMerge="1">
                  <a:txBody>
                    <a:bodyPr/>
                    <a:lstStyle/>
                    <a:p>
                      <a:pPr marL="0" algn="ctr" defTabSz="4174556" rtl="0" eaLnBrk="1" latinLnBrk="0" hangingPunct="1">
                        <a:lnSpc>
                          <a:spcPct val="107000"/>
                        </a:lnSpc>
                        <a:spcAft>
                          <a:spcPts val="0"/>
                        </a:spcAft>
                      </a:pPr>
                      <a:endParaRPr lang="el-GR" sz="3000" b="0" kern="1200" dirty="0">
                        <a:solidFill>
                          <a:schemeClr val="lt1"/>
                        </a:solidFill>
                        <a:latin typeface="+mn-lt"/>
                        <a:ea typeface="+mn-ea"/>
                        <a:cs typeface="+mn-cs"/>
                      </a:endParaRPr>
                    </a:p>
                  </a:txBody>
                  <a:tcPr marL="68580" marR="68580" marT="0" marB="0" vert="vert270">
                    <a:lnB w="12700" cap="flat" cmpd="sng" algn="ctr">
                      <a:solidFill>
                        <a:schemeClr val="tx1"/>
                      </a:solidFill>
                      <a:prstDash val="solid"/>
                      <a:round/>
                      <a:headEnd type="none" w="med" len="med"/>
                      <a:tailEnd type="none" w="med" len="med"/>
                    </a:lnB>
                    <a:solidFill>
                      <a:schemeClr val="accent1"/>
                    </a:solidFill>
                  </a:tcPr>
                </a:tc>
                <a:tc>
                  <a:txBody>
                    <a:bodyPr/>
                    <a:lstStyle/>
                    <a:p>
                      <a:pPr marL="0" algn="ctr" defTabSz="4174556" rtl="0" eaLnBrk="1" latinLnBrk="0" hangingPunct="1">
                        <a:lnSpc>
                          <a:spcPct val="107000"/>
                        </a:lnSpc>
                        <a:spcAft>
                          <a:spcPts val="0"/>
                        </a:spcAft>
                      </a:pPr>
                      <a:r>
                        <a:rPr lang="en-US" sz="2400" b="0" kern="1200" dirty="0">
                          <a:solidFill>
                            <a:schemeClr val="lt1"/>
                          </a:solidFill>
                          <a:latin typeface="+mn-lt"/>
                          <a:ea typeface="+mn-ea"/>
                          <a:cs typeface="+mn-cs"/>
                        </a:rPr>
                        <a:t>All doses</a:t>
                      </a:r>
                      <a:endParaRPr lang="el-GR" sz="2400" b="0" kern="1200" dirty="0">
                        <a:solidFill>
                          <a:schemeClr val="lt1"/>
                        </a:solidFill>
                        <a:latin typeface="+mn-lt"/>
                        <a:ea typeface="+mn-ea"/>
                        <a:cs typeface="+mn-cs"/>
                      </a:endParaRPr>
                    </a:p>
                  </a:txBody>
                  <a:tcPr marL="68580" marR="68580"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xmlns="" val="10001"/>
                  </a:ext>
                </a:extLst>
              </a:tr>
              <a:tr h="339905">
                <a:tc gridSpan="8">
                  <a:txBody>
                    <a:bodyPr/>
                    <a:lstStyle/>
                    <a:p>
                      <a:pPr marL="0" algn="l" defTabSz="4174556" rtl="0" eaLnBrk="1" latinLnBrk="0" hangingPunct="1">
                        <a:lnSpc>
                          <a:spcPct val="107000"/>
                        </a:lnSpc>
                        <a:spcAft>
                          <a:spcPts val="0"/>
                        </a:spcAft>
                      </a:pPr>
                      <a:r>
                        <a:rPr lang="en-US" sz="2400" kern="1200" dirty="0">
                          <a:solidFill>
                            <a:schemeClr val="dk1"/>
                          </a:solidFill>
                          <a:latin typeface="+mn-lt"/>
                          <a:ea typeface="+mn-ea"/>
                          <a:cs typeface="+mn-cs"/>
                        </a:rPr>
                        <a:t>Base Model Parameters</a:t>
                      </a:r>
                      <a:endParaRPr lang="el-GR" sz="2400" kern="1200" dirty="0">
                        <a:solidFill>
                          <a:schemeClr val="dk1"/>
                        </a:solidFill>
                        <a:latin typeface="+mn-lt"/>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algn="ctr" defTabSz="4174556" rtl="0" eaLnBrk="1" latinLnBrk="0" hangingPunct="1">
                        <a:lnSpc>
                          <a:spcPct val="107000"/>
                        </a:lnSpc>
                        <a:spcAft>
                          <a:spcPts val="0"/>
                        </a:spcAft>
                      </a:pPr>
                      <a:endParaRPr lang="el-GR" sz="3000" kern="1200" dirty="0">
                        <a:solidFill>
                          <a:schemeClr val="dk1"/>
                        </a:solidFill>
                        <a:latin typeface="+mn-lt"/>
                        <a:ea typeface="+mn-ea"/>
                        <a:cs typeface="+mn-cs"/>
                      </a:endParaRPr>
                    </a:p>
                  </a:txBody>
                  <a:tcPr marL="68580" marR="68580" marT="0" marB="0">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pPr marL="0" algn="ctr" defTabSz="4174556" rtl="0" eaLnBrk="1" latinLnBrk="0" hangingPunct="1">
                        <a:lnSpc>
                          <a:spcPct val="107000"/>
                        </a:lnSpc>
                        <a:spcAft>
                          <a:spcPts val="0"/>
                        </a:spcAft>
                      </a:pPr>
                      <a:endParaRPr lang="el-GR" sz="3000" kern="1200" dirty="0">
                        <a:solidFill>
                          <a:schemeClr val="dk1"/>
                        </a:solidFill>
                        <a:latin typeface="+mn-lt"/>
                        <a:ea typeface="+mn-ea"/>
                        <a:cs typeface="+mn-cs"/>
                      </a:endParaRPr>
                    </a:p>
                  </a:txBody>
                  <a:tcPr marL="68580" marR="68580" marT="0" marB="0">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algn="ctr" defTabSz="4174556" rtl="0" eaLnBrk="1" latinLnBrk="0" hangingPunct="1">
                        <a:lnSpc>
                          <a:spcPct val="107000"/>
                        </a:lnSpc>
                        <a:spcAft>
                          <a:spcPts val="0"/>
                        </a:spcAft>
                      </a:pPr>
                      <a:endParaRPr lang="el-GR" sz="3000" kern="1200" dirty="0">
                        <a:solidFill>
                          <a:schemeClr val="dk1"/>
                        </a:solidFill>
                        <a:latin typeface="+mn-lt"/>
                        <a:ea typeface="+mn-ea"/>
                        <a:cs typeface="+mn-cs"/>
                      </a:endParaRPr>
                    </a:p>
                  </a:txBody>
                  <a:tcPr marL="68580" marR="68580" marT="0" marB="0">
                    <a:lnL w="12700" cmpd="sng">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pPr marL="0" algn="ctr" defTabSz="4174556" rtl="0" eaLnBrk="1" latinLnBrk="0" hangingPunct="1">
                        <a:lnSpc>
                          <a:spcPct val="107000"/>
                        </a:lnSpc>
                        <a:spcAft>
                          <a:spcPts val="0"/>
                        </a:spcAft>
                      </a:pPr>
                      <a:endParaRPr lang="el-GR" sz="3000" kern="1200" dirty="0">
                        <a:solidFill>
                          <a:schemeClr val="dk1"/>
                        </a:solidFill>
                        <a:latin typeface="+mn-lt"/>
                        <a:ea typeface="+mn-ea"/>
                        <a:cs typeface="+mn-cs"/>
                      </a:endParaRPr>
                    </a:p>
                  </a:txBody>
                  <a:tcPr marL="68580" marR="68580" marT="0" marB="0">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extLst>
                  <a:ext uri="{0D108BD9-81ED-4DB2-BD59-A6C34878D82A}">
                    <a16:rowId xmlns:a16="http://schemas.microsoft.com/office/drawing/2014/main" xmlns="" val="10002"/>
                  </a:ext>
                </a:extLst>
              </a:tr>
              <a:tr h="695566">
                <a:tc>
                  <a:txBody>
                    <a:bodyPr/>
                    <a:lstStyle/>
                    <a:p>
                      <a:pPr marL="0" algn="ctr" defTabSz="4174556" rtl="0" eaLnBrk="1" latinLnBrk="0" hangingPunct="1">
                        <a:lnSpc>
                          <a:spcPct val="107000"/>
                        </a:lnSpc>
                        <a:spcAft>
                          <a:spcPts val="0"/>
                        </a:spcAft>
                      </a:pPr>
                      <a:r>
                        <a:rPr lang="el-GR" sz="2400" kern="1200" dirty="0">
                          <a:solidFill>
                            <a:schemeClr val="dk1"/>
                          </a:solidFill>
                          <a:latin typeface="+mn-lt"/>
                          <a:ea typeface="+mn-ea"/>
                          <a:cs typeface="+mn-cs"/>
                        </a:rPr>
                        <a:t>σ</a:t>
                      </a:r>
                      <a:r>
                        <a:rPr lang="el-GR" sz="2400" kern="1200" baseline="-25000" dirty="0">
                          <a:solidFill>
                            <a:schemeClr val="dk1"/>
                          </a:solidFill>
                          <a:latin typeface="+mn-lt"/>
                          <a:ea typeface="+mn-ea"/>
                          <a:cs typeface="+mn-cs"/>
                        </a:rPr>
                        <a:t>1</a:t>
                      </a:r>
                      <a:endParaRPr lang="el-GR" sz="2400" kern="1200" dirty="0">
                        <a:solidFill>
                          <a:schemeClr val="dk1"/>
                        </a:solidFill>
                        <a:latin typeface="+mn-lt"/>
                        <a:ea typeface="+mn-ea"/>
                        <a:cs typeface="+mn-cs"/>
                      </a:endParaRPr>
                    </a:p>
                  </a:txBody>
                  <a:tcPr marL="68580" marR="68580" marT="0" marB="0">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gridSpan="2">
                  <a:txBody>
                    <a:bodyPr/>
                    <a:lstStyle/>
                    <a:p>
                      <a:pPr marL="0" marR="0" algn="ctr" defTabSz="4174556" rtl="0" eaLnBrk="1" latinLnBrk="0" hangingPunct="1">
                        <a:lnSpc>
                          <a:spcPct val="100000"/>
                        </a:lnSpc>
                        <a:spcBef>
                          <a:spcPts val="0"/>
                        </a:spcBef>
                        <a:spcAft>
                          <a:spcPts val="0"/>
                        </a:spcAft>
                      </a:pPr>
                      <a:r>
                        <a:rPr lang="en-US" sz="2400" kern="1200" dirty="0">
                          <a:solidFill>
                            <a:schemeClr val="dk1"/>
                          </a:solidFill>
                          <a:latin typeface="+mn-lt"/>
                          <a:ea typeface="+mn-ea"/>
                          <a:cs typeface="+mn-cs"/>
                        </a:rPr>
                        <a:t>0.996 </a:t>
                      </a:r>
                    </a:p>
                    <a:p>
                      <a:pPr marL="0" marR="0" algn="ctr" defTabSz="4174556" rtl="0" eaLnBrk="1" latinLnBrk="0" hangingPunct="1">
                        <a:lnSpc>
                          <a:spcPct val="100000"/>
                        </a:lnSpc>
                        <a:spcBef>
                          <a:spcPts val="0"/>
                        </a:spcBef>
                        <a:spcAft>
                          <a:spcPts val="0"/>
                        </a:spcAft>
                      </a:pPr>
                      <a:r>
                        <a:rPr lang="en-US" sz="2400" kern="1200" dirty="0">
                          <a:solidFill>
                            <a:schemeClr val="dk1"/>
                          </a:solidFill>
                          <a:latin typeface="+mn-lt"/>
                          <a:ea typeface="+mn-ea"/>
                          <a:cs typeface="+mn-cs"/>
                        </a:rPr>
                        <a:t>(3.76)</a:t>
                      </a:r>
                    </a:p>
                  </a:txBody>
                  <a:tcPr marL="68580" marR="6858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hMerge="1">
                  <a:txBody>
                    <a:bodyPr/>
                    <a:lstStyle/>
                    <a:p>
                      <a:endParaRPr lang="en-US"/>
                    </a:p>
                  </a:txBody>
                  <a:tcPr/>
                </a:tc>
                <a:tc>
                  <a:txBody>
                    <a:bodyPr/>
                    <a:lstStyle/>
                    <a:p>
                      <a:pPr marL="0" marR="0" algn="ctr" defTabSz="4174556" rtl="0" eaLnBrk="1" latinLnBrk="0" hangingPunct="1">
                        <a:lnSpc>
                          <a:spcPct val="107000"/>
                        </a:lnSpc>
                        <a:spcBef>
                          <a:spcPts val="0"/>
                        </a:spcBef>
                        <a:spcAft>
                          <a:spcPts val="0"/>
                        </a:spcAft>
                      </a:pPr>
                      <a:r>
                        <a:rPr lang="en-US" sz="2400" kern="1200" dirty="0">
                          <a:solidFill>
                            <a:schemeClr val="dk1"/>
                          </a:solidFill>
                          <a:latin typeface="+mn-lt"/>
                          <a:ea typeface="+mn-ea"/>
                          <a:cs typeface="+mn-cs"/>
                        </a:rPr>
                        <a:t>0.941 (3.54)</a:t>
                      </a:r>
                    </a:p>
                  </a:txBody>
                  <a:tcPr marL="68580" marR="6858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gridSpan="2">
                  <a:txBody>
                    <a:bodyPr/>
                    <a:lstStyle/>
                    <a:p>
                      <a:pPr marL="0" marR="0" algn="ctr" defTabSz="4174556" rtl="0" eaLnBrk="1" latinLnBrk="0" hangingPunct="1">
                        <a:lnSpc>
                          <a:spcPct val="107000"/>
                        </a:lnSpc>
                        <a:spcBef>
                          <a:spcPts val="0"/>
                        </a:spcBef>
                        <a:spcAft>
                          <a:spcPts val="0"/>
                        </a:spcAft>
                      </a:pPr>
                      <a:r>
                        <a:rPr lang="en-US" sz="2400" kern="1200">
                          <a:solidFill>
                            <a:schemeClr val="dk1"/>
                          </a:solidFill>
                          <a:latin typeface="+mn-lt"/>
                          <a:ea typeface="+mn-ea"/>
                          <a:cs typeface="+mn-cs"/>
                        </a:rPr>
                        <a:t>0.930 (2.28)</a:t>
                      </a:r>
                    </a:p>
                  </a:txBody>
                  <a:tcPr marL="68580" marR="68580" marT="0" marB="0">
                    <a:lnL w="12700" cmpd="sng">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hMerge="1">
                  <a:txBody>
                    <a:bodyPr/>
                    <a:lstStyle/>
                    <a:p>
                      <a:endParaRPr lang="en-US"/>
                    </a:p>
                  </a:txBody>
                  <a:tcPr/>
                </a:tc>
                <a:tc gridSpan="2">
                  <a:txBody>
                    <a:bodyPr/>
                    <a:lstStyle/>
                    <a:p>
                      <a:pPr marL="0" marR="0" algn="ctr" defTabSz="4174556" rtl="0" eaLnBrk="1" latinLnBrk="0" hangingPunct="1">
                        <a:lnSpc>
                          <a:spcPct val="107000"/>
                        </a:lnSpc>
                        <a:spcBef>
                          <a:spcPts val="0"/>
                        </a:spcBef>
                        <a:spcAft>
                          <a:spcPts val="0"/>
                        </a:spcAft>
                      </a:pPr>
                      <a:r>
                        <a:rPr lang="en-US" sz="2400" kern="1200" dirty="0">
                          <a:solidFill>
                            <a:schemeClr val="dk1"/>
                          </a:solidFill>
                          <a:latin typeface="+mn-lt"/>
                          <a:ea typeface="+mn-ea"/>
                          <a:cs typeface="+mn-cs"/>
                        </a:rPr>
                        <a:t>0.973 </a:t>
                      </a:r>
                    </a:p>
                    <a:p>
                      <a:pPr marL="0" marR="0" algn="ctr" defTabSz="4174556" rtl="0" eaLnBrk="1" latinLnBrk="0" hangingPunct="1">
                        <a:lnSpc>
                          <a:spcPct val="107000"/>
                        </a:lnSpc>
                        <a:spcBef>
                          <a:spcPts val="0"/>
                        </a:spcBef>
                        <a:spcAft>
                          <a:spcPts val="0"/>
                        </a:spcAft>
                      </a:pPr>
                      <a:r>
                        <a:rPr lang="en-US" sz="2400" kern="1200" dirty="0">
                          <a:solidFill>
                            <a:schemeClr val="dk1"/>
                          </a:solidFill>
                          <a:latin typeface="+mn-lt"/>
                          <a:ea typeface="+mn-ea"/>
                          <a:cs typeface="+mn-cs"/>
                        </a:rPr>
                        <a:t>(3.37)</a:t>
                      </a:r>
                    </a:p>
                  </a:txBody>
                  <a:tcPr marL="68580" marR="68580" marT="0" marB="0">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hMerge="1">
                  <a:txBody>
                    <a:bodyPr/>
                    <a:lstStyle/>
                    <a:p>
                      <a:endParaRPr lang="en-US"/>
                    </a:p>
                  </a:txBody>
                  <a:tcPr/>
                </a:tc>
                <a:extLst>
                  <a:ext uri="{0D108BD9-81ED-4DB2-BD59-A6C34878D82A}">
                    <a16:rowId xmlns:a16="http://schemas.microsoft.com/office/drawing/2014/main" xmlns="" val="10003"/>
                  </a:ext>
                </a:extLst>
              </a:tr>
              <a:tr h="695566">
                <a:tc>
                  <a:txBody>
                    <a:bodyPr/>
                    <a:lstStyle/>
                    <a:p>
                      <a:pPr marL="0" algn="ctr" defTabSz="4174556" rtl="0" eaLnBrk="1" latinLnBrk="0" hangingPunct="1">
                        <a:lnSpc>
                          <a:spcPct val="107000"/>
                        </a:lnSpc>
                        <a:spcAft>
                          <a:spcPts val="0"/>
                        </a:spcAft>
                      </a:pPr>
                      <a:r>
                        <a:rPr lang="el-GR" sz="2400" kern="1200" dirty="0">
                          <a:solidFill>
                            <a:schemeClr val="dk1"/>
                          </a:solidFill>
                          <a:latin typeface="+mn-lt"/>
                          <a:ea typeface="+mn-ea"/>
                          <a:cs typeface="+mn-cs"/>
                        </a:rPr>
                        <a:t>σ</a:t>
                      </a:r>
                      <a:r>
                        <a:rPr lang="el-GR" sz="2400" kern="1200" baseline="-25000" dirty="0">
                          <a:solidFill>
                            <a:schemeClr val="dk1"/>
                          </a:solidFill>
                          <a:latin typeface="+mn-lt"/>
                          <a:ea typeface="+mn-ea"/>
                          <a:cs typeface="+mn-cs"/>
                        </a:rPr>
                        <a:t>2</a:t>
                      </a:r>
                      <a:endParaRPr lang="el-GR" sz="2400" kern="1200" dirty="0">
                        <a:solidFill>
                          <a:schemeClr val="dk1"/>
                        </a:solidFill>
                        <a:latin typeface="+mn-lt"/>
                        <a:ea typeface="+mn-ea"/>
                        <a:cs typeface="+mn-cs"/>
                      </a:endParaRPr>
                    </a:p>
                  </a:txBody>
                  <a:tcPr marL="68580" marR="68580" marT="0" marB="0">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gridSpan="2">
                  <a:txBody>
                    <a:bodyPr/>
                    <a:lstStyle/>
                    <a:p>
                      <a:pPr marL="0" marR="0" algn="ctr" defTabSz="4174556" rtl="0" eaLnBrk="1" latinLnBrk="0" hangingPunct="1">
                        <a:lnSpc>
                          <a:spcPct val="107000"/>
                        </a:lnSpc>
                        <a:spcBef>
                          <a:spcPts val="0"/>
                        </a:spcBef>
                        <a:spcAft>
                          <a:spcPts val="0"/>
                        </a:spcAft>
                      </a:pPr>
                      <a:r>
                        <a:rPr lang="en-US" sz="2400" kern="1200" dirty="0">
                          <a:solidFill>
                            <a:schemeClr val="dk1"/>
                          </a:solidFill>
                          <a:latin typeface="+mn-lt"/>
                          <a:ea typeface="+mn-ea"/>
                          <a:cs typeface="+mn-cs"/>
                        </a:rPr>
                        <a:t>0.738 </a:t>
                      </a:r>
                    </a:p>
                    <a:p>
                      <a:pPr marL="0" marR="0" algn="ctr" defTabSz="4174556" rtl="0" eaLnBrk="1" latinLnBrk="0" hangingPunct="1">
                        <a:lnSpc>
                          <a:spcPct val="107000"/>
                        </a:lnSpc>
                        <a:spcBef>
                          <a:spcPts val="0"/>
                        </a:spcBef>
                        <a:spcAft>
                          <a:spcPts val="0"/>
                        </a:spcAft>
                      </a:pPr>
                      <a:r>
                        <a:rPr lang="en-US" sz="2400" kern="1200" dirty="0">
                          <a:solidFill>
                            <a:schemeClr val="dk1"/>
                          </a:solidFill>
                          <a:latin typeface="+mn-lt"/>
                          <a:ea typeface="+mn-ea"/>
                          <a:cs typeface="+mn-cs"/>
                        </a:rPr>
                        <a:t>(3.48)</a:t>
                      </a: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hMerge="1">
                  <a:txBody>
                    <a:bodyPr/>
                    <a:lstStyle/>
                    <a:p>
                      <a:endParaRPr lang="en-US"/>
                    </a:p>
                  </a:txBody>
                  <a:tcPr/>
                </a:tc>
                <a:tc>
                  <a:txBody>
                    <a:bodyPr/>
                    <a:lstStyle/>
                    <a:p>
                      <a:pPr marL="0" marR="0" algn="ctr" defTabSz="4174556" rtl="0" eaLnBrk="1" latinLnBrk="0" hangingPunct="1">
                        <a:lnSpc>
                          <a:spcPct val="107000"/>
                        </a:lnSpc>
                        <a:spcBef>
                          <a:spcPts val="0"/>
                        </a:spcBef>
                        <a:spcAft>
                          <a:spcPts val="0"/>
                        </a:spcAft>
                      </a:pPr>
                      <a:r>
                        <a:rPr lang="en-US" sz="2400" kern="1200" dirty="0">
                          <a:solidFill>
                            <a:schemeClr val="dk1"/>
                          </a:solidFill>
                          <a:latin typeface="+mn-lt"/>
                          <a:ea typeface="+mn-ea"/>
                          <a:cs typeface="+mn-cs"/>
                        </a:rPr>
                        <a:t>0.843 (3.31)</a:t>
                      </a: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gridSpan="2">
                  <a:txBody>
                    <a:bodyPr/>
                    <a:lstStyle/>
                    <a:p>
                      <a:pPr marL="0" marR="0" algn="ctr" defTabSz="4174556" rtl="0" eaLnBrk="1" latinLnBrk="0" hangingPunct="1">
                        <a:lnSpc>
                          <a:spcPct val="107000"/>
                        </a:lnSpc>
                        <a:spcBef>
                          <a:spcPts val="0"/>
                        </a:spcBef>
                        <a:spcAft>
                          <a:spcPts val="0"/>
                        </a:spcAft>
                      </a:pPr>
                      <a:r>
                        <a:rPr lang="en-US" sz="2400" kern="1200">
                          <a:solidFill>
                            <a:schemeClr val="dk1"/>
                          </a:solidFill>
                          <a:latin typeface="+mn-lt"/>
                          <a:ea typeface="+mn-ea"/>
                          <a:cs typeface="+mn-cs"/>
                        </a:rPr>
                        <a:t>0.830 (2.15)</a:t>
                      </a:r>
                    </a:p>
                  </a:txBody>
                  <a:tcPr marL="68580" marR="68580" marT="0" marB="0">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hMerge="1">
                  <a:txBody>
                    <a:bodyPr/>
                    <a:lstStyle/>
                    <a:p>
                      <a:endParaRPr lang="en-US"/>
                    </a:p>
                  </a:txBody>
                  <a:tcPr/>
                </a:tc>
                <a:tc gridSpan="2">
                  <a:txBody>
                    <a:bodyPr/>
                    <a:lstStyle/>
                    <a:p>
                      <a:pPr marL="0" marR="0" algn="ctr" defTabSz="4174556" rtl="0" eaLnBrk="1" latinLnBrk="0" hangingPunct="1">
                        <a:lnSpc>
                          <a:spcPct val="107000"/>
                        </a:lnSpc>
                        <a:spcBef>
                          <a:spcPts val="0"/>
                        </a:spcBef>
                        <a:spcAft>
                          <a:spcPts val="0"/>
                        </a:spcAft>
                      </a:pPr>
                      <a:r>
                        <a:rPr lang="en-US" sz="2400" kern="1200" dirty="0">
                          <a:solidFill>
                            <a:schemeClr val="dk1"/>
                          </a:solidFill>
                          <a:latin typeface="+mn-lt"/>
                          <a:ea typeface="+mn-ea"/>
                          <a:cs typeface="+mn-cs"/>
                        </a:rPr>
                        <a:t>0.750 </a:t>
                      </a:r>
                    </a:p>
                    <a:p>
                      <a:pPr marL="0" marR="0" algn="ctr" defTabSz="4174556" rtl="0" eaLnBrk="1" latinLnBrk="0" hangingPunct="1">
                        <a:lnSpc>
                          <a:spcPct val="107000"/>
                        </a:lnSpc>
                        <a:spcBef>
                          <a:spcPts val="0"/>
                        </a:spcBef>
                        <a:spcAft>
                          <a:spcPts val="0"/>
                        </a:spcAft>
                      </a:pPr>
                      <a:r>
                        <a:rPr lang="en-US" sz="2400" kern="1200" dirty="0">
                          <a:solidFill>
                            <a:schemeClr val="dk1"/>
                          </a:solidFill>
                          <a:latin typeface="+mn-lt"/>
                          <a:ea typeface="+mn-ea"/>
                          <a:cs typeface="+mn-cs"/>
                        </a:rPr>
                        <a:t>(3.10)</a:t>
                      </a:r>
                    </a:p>
                  </a:txBody>
                  <a:tcPr marL="68580" marR="68580" marT="0" marB="0">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hMerge="1">
                  <a:txBody>
                    <a:bodyPr/>
                    <a:lstStyle/>
                    <a:p>
                      <a:endParaRPr lang="en-US"/>
                    </a:p>
                  </a:txBody>
                  <a:tcPr/>
                </a:tc>
                <a:extLst>
                  <a:ext uri="{0D108BD9-81ED-4DB2-BD59-A6C34878D82A}">
                    <a16:rowId xmlns:a16="http://schemas.microsoft.com/office/drawing/2014/main" xmlns="" val="10004"/>
                  </a:ext>
                </a:extLst>
              </a:tr>
              <a:tr h="695566">
                <a:tc>
                  <a:txBody>
                    <a:bodyPr/>
                    <a:lstStyle/>
                    <a:p>
                      <a:pPr marL="0" algn="ctr" defTabSz="4174556" rtl="0" eaLnBrk="1" latinLnBrk="0" hangingPunct="1">
                        <a:lnSpc>
                          <a:spcPct val="107000"/>
                        </a:lnSpc>
                        <a:spcAft>
                          <a:spcPts val="0"/>
                        </a:spcAft>
                      </a:pPr>
                      <a:r>
                        <a:rPr lang="en-US" sz="2400" kern="1200" dirty="0" err="1">
                          <a:solidFill>
                            <a:schemeClr val="dk1"/>
                          </a:solidFill>
                          <a:latin typeface="+mn-lt"/>
                          <a:ea typeface="+mn-ea"/>
                          <a:cs typeface="+mn-cs"/>
                        </a:rPr>
                        <a:t>CLp</a:t>
                      </a:r>
                      <a:r>
                        <a:rPr lang="en-US" sz="2400" kern="1200" dirty="0">
                          <a:solidFill>
                            <a:schemeClr val="dk1"/>
                          </a:solidFill>
                          <a:latin typeface="+mn-lt"/>
                          <a:ea typeface="+mn-ea"/>
                          <a:cs typeface="+mn-cs"/>
                        </a:rPr>
                        <a:t> (L/</a:t>
                      </a:r>
                      <a:r>
                        <a:rPr lang="en-US" sz="2400" kern="1200" dirty="0" err="1">
                          <a:solidFill>
                            <a:schemeClr val="dk1"/>
                          </a:solidFill>
                          <a:latin typeface="+mn-lt"/>
                          <a:ea typeface="+mn-ea"/>
                          <a:cs typeface="+mn-cs"/>
                        </a:rPr>
                        <a:t>hr</a:t>
                      </a:r>
                      <a:r>
                        <a:rPr lang="en-US" sz="2400" kern="1200" dirty="0">
                          <a:solidFill>
                            <a:schemeClr val="dk1"/>
                          </a:solidFill>
                          <a:latin typeface="+mn-lt"/>
                          <a:ea typeface="+mn-ea"/>
                          <a:cs typeface="+mn-cs"/>
                        </a:rPr>
                        <a:t>)</a:t>
                      </a:r>
                      <a:endParaRPr lang="el-GR" sz="2400" kern="1200" dirty="0">
                        <a:solidFill>
                          <a:schemeClr val="dk1"/>
                        </a:solidFill>
                        <a:latin typeface="+mn-lt"/>
                        <a:ea typeface="+mn-ea"/>
                        <a:cs typeface="+mn-cs"/>
                      </a:endParaRPr>
                    </a:p>
                  </a:txBody>
                  <a:tcPr marL="68580" marR="68580" marT="0" marB="0">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marL="0" marR="0" algn="ctr" defTabSz="4174556" rtl="0" eaLnBrk="1" latinLnBrk="0" hangingPunct="1">
                        <a:lnSpc>
                          <a:spcPct val="107000"/>
                        </a:lnSpc>
                        <a:spcBef>
                          <a:spcPts val="0"/>
                        </a:spcBef>
                        <a:spcAft>
                          <a:spcPts val="0"/>
                        </a:spcAft>
                      </a:pPr>
                      <a:r>
                        <a:rPr lang="en-US" sz="2400" kern="1200" dirty="0">
                          <a:solidFill>
                            <a:schemeClr val="dk1"/>
                          </a:solidFill>
                          <a:latin typeface="+mn-lt"/>
                          <a:ea typeface="+mn-ea"/>
                          <a:cs typeface="+mn-cs"/>
                        </a:rPr>
                        <a:t>0.00660  (0.0173)</a:t>
                      </a:r>
                    </a:p>
                  </a:txBody>
                  <a:tcPr marL="68580" marR="68580" marT="0" marB="0">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marL="0" marR="0" algn="ctr" defTabSz="4174556" rtl="0" eaLnBrk="1" latinLnBrk="0" hangingPunct="1">
                        <a:lnSpc>
                          <a:spcPct val="107000"/>
                        </a:lnSpc>
                        <a:spcBef>
                          <a:spcPts val="0"/>
                        </a:spcBef>
                        <a:spcAft>
                          <a:spcPts val="0"/>
                        </a:spcAft>
                      </a:pPr>
                      <a:r>
                        <a:rPr lang="en-US" sz="2400" kern="1200" dirty="0">
                          <a:solidFill>
                            <a:schemeClr val="dk1"/>
                          </a:solidFill>
                          <a:latin typeface="+mn-lt"/>
                          <a:ea typeface="+mn-ea"/>
                          <a:cs typeface="+mn-cs"/>
                        </a:rPr>
                        <a:t>0.00601 (0.0162)</a:t>
                      </a:r>
                    </a:p>
                  </a:txBody>
                  <a:tcPr marL="68580" marR="68580" marT="0" marB="0">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marL="0" marR="0" algn="ctr" defTabSz="4174556" rtl="0" eaLnBrk="1" latinLnBrk="0" hangingPunct="1">
                        <a:lnSpc>
                          <a:spcPct val="107000"/>
                        </a:lnSpc>
                        <a:spcBef>
                          <a:spcPts val="0"/>
                        </a:spcBef>
                        <a:spcAft>
                          <a:spcPts val="0"/>
                        </a:spcAft>
                      </a:pPr>
                      <a:r>
                        <a:rPr lang="en-US" sz="2400" kern="1200" dirty="0">
                          <a:solidFill>
                            <a:schemeClr val="dk1"/>
                          </a:solidFill>
                          <a:latin typeface="+mn-lt"/>
                          <a:ea typeface="+mn-ea"/>
                          <a:cs typeface="+mn-cs"/>
                        </a:rPr>
                        <a:t>0.00580 (0.0104)</a:t>
                      </a:r>
                    </a:p>
                  </a:txBody>
                  <a:tcPr marL="68580" marR="68580" marT="0" marB="0">
                    <a:lnL w="12700" cmpd="sng">
                      <a:noFill/>
                    </a:lnL>
                    <a:lnR w="12700" cap="flat" cmpd="sng" algn="ctr">
                      <a:no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marL="0" marR="0" algn="ctr" defTabSz="4174556" rtl="0" eaLnBrk="1" latinLnBrk="0" hangingPunct="1">
                        <a:lnSpc>
                          <a:spcPct val="107000"/>
                        </a:lnSpc>
                        <a:spcBef>
                          <a:spcPts val="0"/>
                        </a:spcBef>
                        <a:spcAft>
                          <a:spcPts val="0"/>
                        </a:spcAft>
                      </a:pPr>
                      <a:r>
                        <a:rPr lang="en-US" sz="2400" kern="1200" dirty="0">
                          <a:solidFill>
                            <a:schemeClr val="dk1"/>
                          </a:solidFill>
                          <a:latin typeface="+mn-lt"/>
                          <a:ea typeface="+mn-ea"/>
                          <a:cs typeface="+mn-cs"/>
                        </a:rPr>
                        <a:t>0.00652 (0.0168)</a:t>
                      </a:r>
                    </a:p>
                  </a:txBody>
                  <a:tcPr marL="68580" marR="68580" marT="0" marB="0">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extLst>
                  <a:ext uri="{0D108BD9-81ED-4DB2-BD59-A6C34878D82A}">
                    <a16:rowId xmlns:a16="http://schemas.microsoft.com/office/drawing/2014/main" xmlns="" val="10005"/>
                  </a:ext>
                </a:extLst>
              </a:tr>
              <a:tr h="339905">
                <a:tc gridSpan="8">
                  <a:txBody>
                    <a:bodyPr/>
                    <a:lstStyle/>
                    <a:p>
                      <a:pPr marL="0" algn="l" defTabSz="4174556" rtl="0" eaLnBrk="1" latinLnBrk="0" hangingPunct="1">
                        <a:lnSpc>
                          <a:spcPct val="107000"/>
                        </a:lnSpc>
                        <a:spcAft>
                          <a:spcPts val="0"/>
                        </a:spcAft>
                      </a:pPr>
                      <a:r>
                        <a:rPr lang="en-US" sz="2400" kern="1200" dirty="0" err="1">
                          <a:solidFill>
                            <a:schemeClr val="dk1"/>
                          </a:solidFill>
                          <a:latin typeface="+mn-lt"/>
                          <a:ea typeface="+mn-ea"/>
                          <a:cs typeface="+mn-cs"/>
                        </a:rPr>
                        <a:t>Interindividual</a:t>
                      </a:r>
                      <a:r>
                        <a:rPr lang="en-US" sz="2400" kern="1200" dirty="0">
                          <a:solidFill>
                            <a:schemeClr val="dk1"/>
                          </a:solidFill>
                          <a:latin typeface="+mn-lt"/>
                          <a:ea typeface="+mn-ea"/>
                          <a:cs typeface="+mn-cs"/>
                        </a:rPr>
                        <a:t> Variability</a:t>
                      </a:r>
                      <a:endParaRPr lang="el-GR" sz="2400" kern="1200" dirty="0">
                        <a:solidFill>
                          <a:schemeClr val="dk1"/>
                        </a:solidFill>
                        <a:latin typeface="+mn-lt"/>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algn="ctr" defTabSz="4174556" rtl="0" eaLnBrk="1" latinLnBrk="0" hangingPunct="1">
                        <a:lnSpc>
                          <a:spcPct val="107000"/>
                        </a:lnSpc>
                        <a:spcAft>
                          <a:spcPts val="0"/>
                        </a:spcAft>
                      </a:pPr>
                      <a:endParaRPr lang="el-GR" sz="3000" kern="1200" dirty="0">
                        <a:solidFill>
                          <a:schemeClr val="dk1"/>
                        </a:solidFill>
                        <a:latin typeface="+mn-lt"/>
                        <a:ea typeface="+mn-ea"/>
                        <a:cs typeface="+mn-cs"/>
                      </a:endParaRPr>
                    </a:p>
                  </a:txBody>
                  <a:tcPr marL="68580" marR="68580" marT="0" marB="0">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pPr marL="0" algn="ctr" defTabSz="4174556" rtl="0" eaLnBrk="1" latinLnBrk="0" hangingPunct="1">
                        <a:lnSpc>
                          <a:spcPct val="107000"/>
                        </a:lnSpc>
                        <a:spcAft>
                          <a:spcPts val="0"/>
                        </a:spcAft>
                      </a:pPr>
                      <a:endParaRPr lang="el-GR" sz="3000" kern="1200" dirty="0">
                        <a:solidFill>
                          <a:schemeClr val="dk1"/>
                        </a:solidFill>
                        <a:latin typeface="+mn-lt"/>
                        <a:ea typeface="+mn-ea"/>
                        <a:cs typeface="+mn-cs"/>
                      </a:endParaRPr>
                    </a:p>
                  </a:txBody>
                  <a:tcPr marL="68580" marR="68580" marT="0" marB="0">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algn="ctr" defTabSz="4174556" rtl="0" eaLnBrk="1" latinLnBrk="0" hangingPunct="1">
                        <a:lnSpc>
                          <a:spcPct val="107000"/>
                        </a:lnSpc>
                        <a:spcAft>
                          <a:spcPts val="0"/>
                        </a:spcAft>
                      </a:pPr>
                      <a:endParaRPr lang="el-GR" sz="3000" kern="1200" dirty="0">
                        <a:solidFill>
                          <a:schemeClr val="dk1"/>
                        </a:solidFill>
                        <a:latin typeface="+mn-lt"/>
                        <a:ea typeface="+mn-ea"/>
                        <a:cs typeface="+mn-cs"/>
                      </a:endParaRPr>
                    </a:p>
                  </a:txBody>
                  <a:tcPr marL="68580" marR="68580" marT="0" marB="0">
                    <a:lnL w="12700" cmpd="sng">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pPr marL="0" algn="ctr" defTabSz="4174556" rtl="0" eaLnBrk="1" latinLnBrk="0" hangingPunct="1">
                        <a:lnSpc>
                          <a:spcPct val="107000"/>
                        </a:lnSpc>
                        <a:spcAft>
                          <a:spcPts val="0"/>
                        </a:spcAft>
                      </a:pPr>
                      <a:endParaRPr lang="el-GR" sz="3000" kern="1200" dirty="0">
                        <a:solidFill>
                          <a:schemeClr val="dk1"/>
                        </a:solidFill>
                        <a:latin typeface="+mn-lt"/>
                        <a:ea typeface="+mn-ea"/>
                        <a:cs typeface="+mn-cs"/>
                      </a:endParaRPr>
                    </a:p>
                  </a:txBody>
                  <a:tcPr marL="68580" marR="68580" marT="0" marB="0">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extLst>
                  <a:ext uri="{0D108BD9-81ED-4DB2-BD59-A6C34878D82A}">
                    <a16:rowId xmlns:a16="http://schemas.microsoft.com/office/drawing/2014/main" xmlns="" val="10006"/>
                  </a:ext>
                </a:extLst>
              </a:tr>
              <a:tr h="695566">
                <a:tc>
                  <a:txBody>
                    <a:bodyPr/>
                    <a:lstStyle/>
                    <a:p>
                      <a:pPr marL="0" algn="ctr" defTabSz="4174556" rtl="0" eaLnBrk="1" latinLnBrk="0" hangingPunct="1">
                        <a:lnSpc>
                          <a:spcPct val="107000"/>
                        </a:lnSpc>
                        <a:spcAft>
                          <a:spcPts val="0"/>
                        </a:spcAft>
                      </a:pPr>
                      <a:r>
                        <a:rPr lang="el-GR" sz="2400" kern="1200" dirty="0">
                          <a:solidFill>
                            <a:schemeClr val="dk1"/>
                          </a:solidFill>
                          <a:latin typeface="+mn-lt"/>
                          <a:ea typeface="+mn-ea"/>
                          <a:cs typeface="+mn-cs"/>
                        </a:rPr>
                        <a:t>ω</a:t>
                      </a:r>
                      <a:r>
                        <a:rPr lang="en-US" sz="2400" kern="1200" baseline="-25000" dirty="0" err="1">
                          <a:solidFill>
                            <a:schemeClr val="dk1"/>
                          </a:solidFill>
                          <a:latin typeface="+mn-lt"/>
                          <a:ea typeface="+mn-ea"/>
                          <a:cs typeface="+mn-cs"/>
                        </a:rPr>
                        <a:t>CLp</a:t>
                      </a:r>
                      <a:r>
                        <a:rPr lang="en-US" sz="2400" kern="1200" baseline="0" dirty="0">
                          <a:solidFill>
                            <a:schemeClr val="dk1"/>
                          </a:solidFill>
                          <a:latin typeface="+mn-lt"/>
                          <a:ea typeface="+mn-ea"/>
                          <a:cs typeface="+mn-cs"/>
                        </a:rPr>
                        <a:t> (%)</a:t>
                      </a:r>
                      <a:endParaRPr lang="el-GR" sz="2400" kern="1200" dirty="0">
                        <a:solidFill>
                          <a:schemeClr val="dk1"/>
                        </a:solidFill>
                        <a:latin typeface="+mn-lt"/>
                        <a:ea typeface="+mn-ea"/>
                        <a:cs typeface="+mn-cs"/>
                      </a:endParaRPr>
                    </a:p>
                  </a:txBody>
                  <a:tcPr marL="68580" marR="68580" marT="0" marB="0">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gridSpan="2">
                  <a:txBody>
                    <a:bodyPr/>
                    <a:lstStyle/>
                    <a:p>
                      <a:pPr marL="0" algn="ctr" defTabSz="4174556" rtl="0" eaLnBrk="1" latinLnBrk="0" hangingPunct="1">
                        <a:lnSpc>
                          <a:spcPct val="107000"/>
                        </a:lnSpc>
                        <a:spcAft>
                          <a:spcPts val="0"/>
                        </a:spcAft>
                      </a:pPr>
                      <a:r>
                        <a:rPr lang="el-GR" sz="2400" kern="1200" dirty="0">
                          <a:solidFill>
                            <a:schemeClr val="dk1"/>
                          </a:solidFill>
                          <a:latin typeface="+mn-lt"/>
                          <a:ea typeface="+mn-ea"/>
                          <a:cs typeface="+mn-cs"/>
                        </a:rPr>
                        <a:t>7.30</a:t>
                      </a:r>
                      <a:endParaRPr lang="en-US" sz="2400" kern="1200" dirty="0">
                        <a:solidFill>
                          <a:schemeClr val="dk1"/>
                        </a:solidFill>
                        <a:latin typeface="+mn-lt"/>
                        <a:ea typeface="+mn-ea"/>
                        <a:cs typeface="+mn-cs"/>
                      </a:endParaRPr>
                    </a:p>
                    <a:p>
                      <a:pPr marL="0" algn="ctr" defTabSz="4174556" rtl="0" eaLnBrk="1" latinLnBrk="0" hangingPunct="1">
                        <a:lnSpc>
                          <a:spcPct val="107000"/>
                        </a:lnSpc>
                        <a:spcAft>
                          <a:spcPts val="0"/>
                        </a:spcAft>
                      </a:pPr>
                      <a:r>
                        <a:rPr lang="el-GR" sz="2400" kern="1200" dirty="0">
                          <a:solidFill>
                            <a:schemeClr val="dk1"/>
                          </a:solidFill>
                          <a:latin typeface="+mn-lt"/>
                          <a:ea typeface="+mn-ea"/>
                          <a:cs typeface="+mn-cs"/>
                        </a:rPr>
                        <a:t>(0.793)</a:t>
                      </a:r>
                    </a:p>
                  </a:txBody>
                  <a:tcPr marL="68580" marR="6858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hMerge="1">
                  <a:txBody>
                    <a:bodyPr/>
                    <a:lstStyle/>
                    <a:p>
                      <a:endParaRPr lang="en-US" dirty="0"/>
                    </a:p>
                  </a:txBody>
                  <a:tcPr/>
                </a:tc>
                <a:tc>
                  <a:txBody>
                    <a:bodyPr/>
                    <a:lstStyle/>
                    <a:p>
                      <a:pPr marL="0" algn="ctr" defTabSz="4174556" rtl="0" eaLnBrk="1" latinLnBrk="0" hangingPunct="1">
                        <a:lnSpc>
                          <a:spcPct val="107000"/>
                        </a:lnSpc>
                        <a:spcAft>
                          <a:spcPts val="0"/>
                        </a:spcAft>
                      </a:pPr>
                      <a:r>
                        <a:rPr lang="el-GR" sz="2400" kern="1200" dirty="0">
                          <a:solidFill>
                            <a:schemeClr val="dk1"/>
                          </a:solidFill>
                          <a:latin typeface="+mn-lt"/>
                          <a:ea typeface="+mn-ea"/>
                          <a:cs typeface="+mn-cs"/>
                        </a:rPr>
                        <a:t>3.71 (0.986)</a:t>
                      </a:r>
                    </a:p>
                  </a:txBody>
                  <a:tcPr marL="68580" marR="6858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gridSpan="2">
                  <a:txBody>
                    <a:bodyPr/>
                    <a:lstStyle/>
                    <a:p>
                      <a:pPr marL="0" algn="ctr" defTabSz="4174556" rtl="0" eaLnBrk="1" latinLnBrk="0" hangingPunct="1">
                        <a:lnSpc>
                          <a:spcPct val="107000"/>
                        </a:lnSpc>
                        <a:spcAft>
                          <a:spcPts val="0"/>
                        </a:spcAft>
                      </a:pPr>
                      <a:r>
                        <a:rPr lang="el-GR" sz="2400" kern="1200" dirty="0">
                          <a:solidFill>
                            <a:schemeClr val="dk1"/>
                          </a:solidFill>
                          <a:latin typeface="+mn-lt"/>
                          <a:ea typeface="+mn-ea"/>
                          <a:cs typeface="+mn-cs"/>
                        </a:rPr>
                        <a:t>18.4 (0.472)</a:t>
                      </a:r>
                    </a:p>
                  </a:txBody>
                  <a:tcPr marL="68580" marR="68580" marT="0" marB="0">
                    <a:lnL w="12700" cmpd="sng">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hMerge="1">
                  <a:txBody>
                    <a:bodyPr/>
                    <a:lstStyle/>
                    <a:p>
                      <a:endParaRPr lang="en-US"/>
                    </a:p>
                  </a:txBody>
                  <a:tcPr/>
                </a:tc>
                <a:tc gridSpan="2">
                  <a:txBody>
                    <a:bodyPr/>
                    <a:lstStyle/>
                    <a:p>
                      <a:pPr marL="0" algn="ctr" defTabSz="4174556" rtl="0" eaLnBrk="1" latinLnBrk="0" hangingPunct="1">
                        <a:lnSpc>
                          <a:spcPct val="107000"/>
                        </a:lnSpc>
                        <a:spcAft>
                          <a:spcPts val="0"/>
                        </a:spcAft>
                      </a:pPr>
                      <a:r>
                        <a:rPr lang="el-GR" sz="2400" kern="1200" dirty="0">
                          <a:solidFill>
                            <a:schemeClr val="dk1"/>
                          </a:solidFill>
                          <a:latin typeface="+mn-lt"/>
                          <a:ea typeface="+mn-ea"/>
                          <a:cs typeface="+mn-cs"/>
                        </a:rPr>
                        <a:t>9.74 </a:t>
                      </a:r>
                      <a:endParaRPr lang="en-US" sz="2400" kern="1200" dirty="0">
                        <a:solidFill>
                          <a:schemeClr val="dk1"/>
                        </a:solidFill>
                        <a:latin typeface="+mn-lt"/>
                        <a:ea typeface="+mn-ea"/>
                        <a:cs typeface="+mn-cs"/>
                      </a:endParaRPr>
                    </a:p>
                    <a:p>
                      <a:pPr marL="0" algn="ctr" defTabSz="4174556" rtl="0" eaLnBrk="1" latinLnBrk="0" hangingPunct="1">
                        <a:lnSpc>
                          <a:spcPct val="107000"/>
                        </a:lnSpc>
                        <a:spcAft>
                          <a:spcPts val="0"/>
                        </a:spcAft>
                      </a:pPr>
                      <a:r>
                        <a:rPr lang="el-GR" sz="2400" kern="1200" dirty="0">
                          <a:solidFill>
                            <a:schemeClr val="dk1"/>
                          </a:solidFill>
                          <a:latin typeface="+mn-lt"/>
                          <a:ea typeface="+mn-ea"/>
                          <a:cs typeface="+mn-cs"/>
                        </a:rPr>
                        <a:t>(1.36)</a:t>
                      </a:r>
                    </a:p>
                  </a:txBody>
                  <a:tcPr marL="68580" marR="68580" marT="0" marB="0">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hMerge="1">
                  <a:txBody>
                    <a:bodyPr/>
                    <a:lstStyle/>
                    <a:p>
                      <a:endParaRPr lang="en-US"/>
                    </a:p>
                  </a:txBody>
                  <a:tcPr/>
                </a:tc>
                <a:extLst>
                  <a:ext uri="{0D108BD9-81ED-4DB2-BD59-A6C34878D82A}">
                    <a16:rowId xmlns:a16="http://schemas.microsoft.com/office/drawing/2014/main" xmlns="" val="10007"/>
                  </a:ext>
                </a:extLst>
              </a:tr>
              <a:tr h="695566">
                <a:tc>
                  <a:txBody>
                    <a:bodyPr/>
                    <a:lstStyle/>
                    <a:p>
                      <a:pPr marL="0" marR="0" indent="0" algn="ctr" defTabSz="4174556" rtl="0" eaLnBrk="1" fontAlgn="auto" latinLnBrk="0" hangingPunct="1">
                        <a:lnSpc>
                          <a:spcPct val="107000"/>
                        </a:lnSpc>
                        <a:spcBef>
                          <a:spcPts val="0"/>
                        </a:spcBef>
                        <a:spcAft>
                          <a:spcPts val="0"/>
                        </a:spcAft>
                        <a:buClrTx/>
                        <a:buSzTx/>
                        <a:buFontTx/>
                        <a:buNone/>
                        <a:tabLst/>
                        <a:defRPr/>
                      </a:pPr>
                      <a:r>
                        <a:rPr lang="el-GR" sz="2400" kern="1200" dirty="0">
                          <a:solidFill>
                            <a:schemeClr val="dk1"/>
                          </a:solidFill>
                          <a:latin typeface="+mn-lt"/>
                          <a:ea typeface="+mn-ea"/>
                          <a:cs typeface="+mn-cs"/>
                        </a:rPr>
                        <a:t>ω</a:t>
                      </a:r>
                      <a:r>
                        <a:rPr lang="en-US" sz="2400" kern="1200" baseline="-25000" dirty="0">
                          <a:solidFill>
                            <a:schemeClr val="dk1"/>
                          </a:solidFill>
                          <a:latin typeface="+mn-lt"/>
                          <a:ea typeface="+mn-ea"/>
                          <a:cs typeface="+mn-cs"/>
                        </a:rPr>
                        <a:t>V </a:t>
                      </a:r>
                      <a:r>
                        <a:rPr lang="en-US" sz="2400" kern="1200" baseline="0" dirty="0">
                          <a:solidFill>
                            <a:schemeClr val="dk1"/>
                          </a:solidFill>
                          <a:latin typeface="+mn-lt"/>
                          <a:ea typeface="+mn-ea"/>
                          <a:cs typeface="+mn-cs"/>
                        </a:rPr>
                        <a:t>(%)</a:t>
                      </a:r>
                      <a:endParaRPr lang="el-GR" sz="2400" kern="1200" dirty="0">
                        <a:solidFill>
                          <a:schemeClr val="dk1"/>
                        </a:solidFill>
                        <a:latin typeface="+mn-lt"/>
                        <a:ea typeface="+mn-ea"/>
                        <a:cs typeface="+mn-cs"/>
                      </a:endParaRPr>
                    </a:p>
                    <a:p>
                      <a:pPr marL="0" algn="ctr" defTabSz="4174556" rtl="0" eaLnBrk="1" latinLnBrk="0" hangingPunct="1">
                        <a:lnSpc>
                          <a:spcPct val="107000"/>
                        </a:lnSpc>
                        <a:spcAft>
                          <a:spcPts val="0"/>
                        </a:spcAft>
                      </a:pPr>
                      <a:endParaRPr lang="el-GR" sz="2400" kern="1200" dirty="0">
                        <a:solidFill>
                          <a:schemeClr val="dk1"/>
                        </a:solidFill>
                        <a:latin typeface="+mn-lt"/>
                        <a:ea typeface="+mn-ea"/>
                        <a:cs typeface="+mn-cs"/>
                      </a:endParaRPr>
                    </a:p>
                  </a:txBody>
                  <a:tcPr marL="68580" marR="68580" marT="0" marB="0">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marL="0" marR="0" indent="0" algn="ctr" defTabSz="4174556" rtl="0" eaLnBrk="1" fontAlgn="auto" latinLnBrk="0" hangingPunct="1">
                        <a:lnSpc>
                          <a:spcPct val="107000"/>
                        </a:lnSpc>
                        <a:spcBef>
                          <a:spcPts val="0"/>
                        </a:spcBef>
                        <a:spcAft>
                          <a:spcPts val="0"/>
                        </a:spcAft>
                        <a:buClrTx/>
                        <a:buSzTx/>
                        <a:buFontTx/>
                        <a:buNone/>
                        <a:tabLst/>
                        <a:defRPr/>
                      </a:pPr>
                      <a:r>
                        <a:rPr lang="el-GR" sz="2400" kern="1200" dirty="0">
                          <a:solidFill>
                            <a:schemeClr val="dk1"/>
                          </a:solidFill>
                          <a:latin typeface="+mn-lt"/>
                          <a:ea typeface="+mn-ea"/>
                          <a:cs typeface="+mn-cs"/>
                        </a:rPr>
                        <a:t>6.89 </a:t>
                      </a:r>
                      <a:endParaRPr lang="en-US" sz="2400" kern="1200" dirty="0">
                        <a:solidFill>
                          <a:schemeClr val="dk1"/>
                        </a:solidFill>
                        <a:latin typeface="+mn-lt"/>
                        <a:ea typeface="+mn-ea"/>
                        <a:cs typeface="+mn-cs"/>
                      </a:endParaRPr>
                    </a:p>
                    <a:p>
                      <a:pPr marL="0" marR="0" indent="0" algn="ctr" defTabSz="4174556" rtl="0" eaLnBrk="1" fontAlgn="auto" latinLnBrk="0" hangingPunct="1">
                        <a:lnSpc>
                          <a:spcPct val="107000"/>
                        </a:lnSpc>
                        <a:spcBef>
                          <a:spcPts val="0"/>
                        </a:spcBef>
                        <a:spcAft>
                          <a:spcPts val="0"/>
                        </a:spcAft>
                        <a:buClrTx/>
                        <a:buSzTx/>
                        <a:buFontTx/>
                        <a:buNone/>
                        <a:tabLst/>
                        <a:defRPr/>
                      </a:pPr>
                      <a:r>
                        <a:rPr lang="el-GR" sz="2400" kern="1200" dirty="0">
                          <a:solidFill>
                            <a:schemeClr val="dk1"/>
                          </a:solidFill>
                          <a:latin typeface="+mn-lt"/>
                          <a:ea typeface="+mn-ea"/>
                          <a:cs typeface="+mn-cs"/>
                        </a:rPr>
                        <a:t>(0.543)</a:t>
                      </a:r>
                    </a:p>
                  </a:txBody>
                  <a:tcPr marL="68580" marR="68580" marT="0" marB="0">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dirty="0"/>
                    </a:p>
                  </a:txBody>
                  <a:tcPr/>
                </a:tc>
                <a:tc>
                  <a:txBody>
                    <a:bodyPr/>
                    <a:lstStyle/>
                    <a:p>
                      <a:pPr marL="0" algn="ctr" defTabSz="4174556" rtl="0" eaLnBrk="1" latinLnBrk="0" hangingPunct="1">
                        <a:lnSpc>
                          <a:spcPct val="107000"/>
                        </a:lnSpc>
                        <a:spcAft>
                          <a:spcPts val="0"/>
                        </a:spcAft>
                      </a:pPr>
                      <a:r>
                        <a:rPr lang="el-GR" sz="2400" kern="1200" dirty="0">
                          <a:solidFill>
                            <a:schemeClr val="dk1"/>
                          </a:solidFill>
                          <a:latin typeface="+mn-lt"/>
                          <a:ea typeface="+mn-ea"/>
                          <a:cs typeface="+mn-cs"/>
                        </a:rPr>
                        <a:t>9.05 </a:t>
                      </a:r>
                      <a:endParaRPr lang="en-US" sz="2400" kern="1200" dirty="0">
                        <a:solidFill>
                          <a:schemeClr val="dk1"/>
                        </a:solidFill>
                        <a:latin typeface="+mn-lt"/>
                        <a:ea typeface="+mn-ea"/>
                        <a:cs typeface="+mn-cs"/>
                      </a:endParaRPr>
                    </a:p>
                    <a:p>
                      <a:pPr marL="0" algn="ctr" defTabSz="4174556" rtl="0" eaLnBrk="1" latinLnBrk="0" hangingPunct="1">
                        <a:lnSpc>
                          <a:spcPct val="107000"/>
                        </a:lnSpc>
                        <a:spcAft>
                          <a:spcPts val="0"/>
                        </a:spcAft>
                      </a:pPr>
                      <a:r>
                        <a:rPr lang="el-GR" sz="2400" kern="1200" dirty="0">
                          <a:solidFill>
                            <a:schemeClr val="dk1"/>
                          </a:solidFill>
                          <a:latin typeface="+mn-lt"/>
                          <a:ea typeface="+mn-ea"/>
                          <a:cs typeface="+mn-cs"/>
                        </a:rPr>
                        <a:t>(1.13)</a:t>
                      </a:r>
                    </a:p>
                  </a:txBody>
                  <a:tcPr marL="68580" marR="68580" marT="0" marB="0">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marL="0" algn="ctr" defTabSz="4174556" rtl="0" eaLnBrk="1" latinLnBrk="0" hangingPunct="1">
                        <a:lnSpc>
                          <a:spcPct val="107000"/>
                        </a:lnSpc>
                        <a:spcAft>
                          <a:spcPts val="0"/>
                        </a:spcAft>
                      </a:pPr>
                      <a:r>
                        <a:rPr lang="el-GR" sz="2400" kern="1200" dirty="0">
                          <a:solidFill>
                            <a:schemeClr val="dk1"/>
                          </a:solidFill>
                          <a:latin typeface="+mn-lt"/>
                          <a:ea typeface="+mn-ea"/>
                          <a:cs typeface="+mn-cs"/>
                        </a:rPr>
                        <a:t>7.95 (0.510)</a:t>
                      </a:r>
                    </a:p>
                  </a:txBody>
                  <a:tcPr marL="68580" marR="68580" marT="0" marB="0">
                    <a:lnL w="12700" cmpd="sng">
                      <a:noFill/>
                    </a:lnL>
                    <a:lnR w="12700" cap="flat" cmpd="sng" algn="ctr">
                      <a:no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dirty="0"/>
                    </a:p>
                  </a:txBody>
                  <a:tcPr/>
                </a:tc>
                <a:tc gridSpan="2">
                  <a:txBody>
                    <a:bodyPr/>
                    <a:lstStyle/>
                    <a:p>
                      <a:pPr marL="0" algn="ctr" defTabSz="4174556" rtl="0" eaLnBrk="1" latinLnBrk="0" hangingPunct="1">
                        <a:lnSpc>
                          <a:spcPct val="107000"/>
                        </a:lnSpc>
                        <a:spcAft>
                          <a:spcPts val="0"/>
                        </a:spcAft>
                      </a:pPr>
                      <a:r>
                        <a:rPr lang="el-GR" sz="2400" kern="1200" dirty="0">
                          <a:solidFill>
                            <a:schemeClr val="dk1"/>
                          </a:solidFill>
                          <a:latin typeface="+mn-lt"/>
                          <a:ea typeface="+mn-ea"/>
                          <a:cs typeface="+mn-cs"/>
                        </a:rPr>
                        <a:t>10.2 </a:t>
                      </a:r>
                      <a:endParaRPr lang="en-US" sz="2400" kern="1200" dirty="0">
                        <a:solidFill>
                          <a:schemeClr val="dk1"/>
                        </a:solidFill>
                        <a:latin typeface="+mn-lt"/>
                        <a:ea typeface="+mn-ea"/>
                        <a:cs typeface="+mn-cs"/>
                      </a:endParaRPr>
                    </a:p>
                    <a:p>
                      <a:pPr marL="0" algn="ctr" defTabSz="4174556" rtl="0" eaLnBrk="1" latinLnBrk="0" hangingPunct="1">
                        <a:lnSpc>
                          <a:spcPct val="107000"/>
                        </a:lnSpc>
                        <a:spcAft>
                          <a:spcPts val="0"/>
                        </a:spcAft>
                      </a:pPr>
                      <a:r>
                        <a:rPr lang="el-GR" sz="2400" kern="1200" dirty="0">
                          <a:solidFill>
                            <a:schemeClr val="dk1"/>
                          </a:solidFill>
                          <a:latin typeface="+mn-lt"/>
                          <a:ea typeface="+mn-ea"/>
                          <a:cs typeface="+mn-cs"/>
                        </a:rPr>
                        <a:t>(1.08)</a:t>
                      </a:r>
                    </a:p>
                  </a:txBody>
                  <a:tcPr marL="68580" marR="68580" marT="0" marB="0">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dirty="0"/>
                    </a:p>
                  </a:txBody>
                  <a:tcPr/>
                </a:tc>
                <a:extLst>
                  <a:ext uri="{0D108BD9-81ED-4DB2-BD59-A6C34878D82A}">
                    <a16:rowId xmlns:a16="http://schemas.microsoft.com/office/drawing/2014/main" xmlns="" val="10008"/>
                  </a:ext>
                </a:extLst>
              </a:tr>
              <a:tr h="339905">
                <a:tc gridSpan="8">
                  <a:txBody>
                    <a:bodyPr/>
                    <a:lstStyle/>
                    <a:p>
                      <a:pPr marL="0" marR="0" indent="0" algn="l" defTabSz="4174556" rtl="0" eaLnBrk="1" fontAlgn="auto" latinLnBrk="0" hangingPunct="1">
                        <a:lnSpc>
                          <a:spcPct val="107000"/>
                        </a:lnSpc>
                        <a:spcBef>
                          <a:spcPts val="0"/>
                        </a:spcBef>
                        <a:spcAft>
                          <a:spcPts val="0"/>
                        </a:spcAft>
                        <a:buClrTx/>
                        <a:buSzTx/>
                        <a:buFontTx/>
                        <a:buNone/>
                        <a:tabLst/>
                        <a:defRPr/>
                      </a:pPr>
                      <a:r>
                        <a:rPr lang="en-US" sz="2400" kern="1200" dirty="0">
                          <a:solidFill>
                            <a:schemeClr val="dk1"/>
                          </a:solidFill>
                          <a:latin typeface="+mn-lt"/>
                          <a:ea typeface="+mn-ea"/>
                          <a:cs typeface="+mn-cs"/>
                        </a:rPr>
                        <a:t>Residual Variability</a:t>
                      </a:r>
                      <a:endParaRPr lang="el-GR" sz="2400" kern="1200" dirty="0">
                        <a:solidFill>
                          <a:schemeClr val="dk1"/>
                        </a:solidFill>
                        <a:latin typeface="+mn-lt"/>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indent="0" algn="ctr" defTabSz="4174556" rtl="0" eaLnBrk="1" fontAlgn="auto" latinLnBrk="0" hangingPunct="1">
                        <a:lnSpc>
                          <a:spcPct val="107000"/>
                        </a:lnSpc>
                        <a:spcBef>
                          <a:spcPts val="0"/>
                        </a:spcBef>
                        <a:spcAft>
                          <a:spcPts val="0"/>
                        </a:spcAft>
                        <a:buClrTx/>
                        <a:buSzTx/>
                        <a:buFontTx/>
                        <a:buNone/>
                        <a:tabLst/>
                        <a:defRPr/>
                      </a:pPr>
                      <a:endParaRPr lang="el-GR" sz="2600" kern="1200" dirty="0">
                        <a:solidFill>
                          <a:schemeClr val="dk1"/>
                        </a:solidFill>
                        <a:latin typeface="+mn-lt"/>
                        <a:ea typeface="+mn-ea"/>
                        <a:cs typeface="+mn-cs"/>
                      </a:endParaRPr>
                    </a:p>
                  </a:txBody>
                  <a:tcPr marL="68580" marR="68580" marT="0" marB="0">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hMerge="1">
                  <a:txBody>
                    <a:bodyPr/>
                    <a:lstStyle/>
                    <a:p>
                      <a:endParaRPr lang="en-US"/>
                    </a:p>
                  </a:txBody>
                  <a:tcPr/>
                </a:tc>
                <a:tc hMerge="1">
                  <a:txBody>
                    <a:bodyPr/>
                    <a:lstStyle/>
                    <a:p>
                      <a:pPr marL="0" algn="ctr" defTabSz="4174556" rtl="0" eaLnBrk="1" latinLnBrk="0" hangingPunct="1">
                        <a:lnSpc>
                          <a:spcPct val="107000"/>
                        </a:lnSpc>
                        <a:spcAft>
                          <a:spcPts val="0"/>
                        </a:spcAft>
                      </a:pPr>
                      <a:endParaRPr lang="el-GR" sz="2600" kern="1200" dirty="0">
                        <a:solidFill>
                          <a:schemeClr val="dk1"/>
                        </a:solidFill>
                        <a:latin typeface="+mn-lt"/>
                        <a:ea typeface="+mn-ea"/>
                        <a:cs typeface="+mn-cs"/>
                      </a:endParaRPr>
                    </a:p>
                  </a:txBody>
                  <a:tcPr marL="68580" marR="68580" marT="0" marB="0">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hMerge="1">
                  <a:txBody>
                    <a:bodyPr/>
                    <a:lstStyle/>
                    <a:p>
                      <a:pPr marL="0" algn="ctr" defTabSz="4174556" rtl="0" eaLnBrk="1" latinLnBrk="0" hangingPunct="1">
                        <a:lnSpc>
                          <a:spcPct val="107000"/>
                        </a:lnSpc>
                        <a:spcAft>
                          <a:spcPts val="0"/>
                        </a:spcAft>
                      </a:pPr>
                      <a:endParaRPr lang="el-GR" sz="2600" kern="1200" dirty="0">
                        <a:solidFill>
                          <a:schemeClr val="dk1"/>
                        </a:solidFill>
                        <a:latin typeface="+mn-lt"/>
                        <a:ea typeface="+mn-ea"/>
                        <a:cs typeface="+mn-cs"/>
                      </a:endParaRPr>
                    </a:p>
                  </a:txBody>
                  <a:tcPr marL="68580" marR="68580" marT="0" marB="0">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hMerge="1">
                  <a:txBody>
                    <a:bodyPr/>
                    <a:lstStyle/>
                    <a:p>
                      <a:endParaRPr lang="en-US"/>
                    </a:p>
                  </a:txBody>
                  <a:tcPr/>
                </a:tc>
                <a:tc hMerge="1">
                  <a:txBody>
                    <a:bodyPr/>
                    <a:lstStyle/>
                    <a:p>
                      <a:pPr marL="0" algn="ctr" defTabSz="4174556" rtl="0" eaLnBrk="1" latinLnBrk="0" hangingPunct="1">
                        <a:lnSpc>
                          <a:spcPct val="107000"/>
                        </a:lnSpc>
                        <a:spcAft>
                          <a:spcPts val="0"/>
                        </a:spcAft>
                      </a:pPr>
                      <a:endParaRPr lang="el-GR" sz="2600" kern="1200" dirty="0">
                        <a:solidFill>
                          <a:schemeClr val="dk1"/>
                        </a:solidFill>
                        <a:latin typeface="+mn-lt"/>
                        <a:ea typeface="+mn-ea"/>
                        <a:cs typeface="+mn-cs"/>
                      </a:endParaRPr>
                    </a:p>
                  </a:txBody>
                  <a:tcPr marL="68580" marR="68580" marT="0" marB="0">
                    <a:lnL w="12700" cmpd="sng">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hMerge="1">
                  <a:txBody>
                    <a:bodyPr/>
                    <a:lstStyle/>
                    <a:p>
                      <a:endParaRPr lang="en-US"/>
                    </a:p>
                  </a:txBody>
                  <a:tcPr/>
                </a:tc>
                <a:extLst>
                  <a:ext uri="{0D108BD9-81ED-4DB2-BD59-A6C34878D82A}">
                    <a16:rowId xmlns:a16="http://schemas.microsoft.com/office/drawing/2014/main" xmlns="" val="10009"/>
                  </a:ext>
                </a:extLst>
              </a:tr>
              <a:tr h="695566">
                <a:tc>
                  <a:txBody>
                    <a:bodyPr/>
                    <a:lstStyle/>
                    <a:p>
                      <a:pPr marL="0" marR="0" indent="0" algn="ctr" defTabSz="4174556" rtl="0" eaLnBrk="1" fontAlgn="auto" latinLnBrk="0" hangingPunct="1">
                        <a:lnSpc>
                          <a:spcPct val="107000"/>
                        </a:lnSpc>
                        <a:spcBef>
                          <a:spcPts val="0"/>
                        </a:spcBef>
                        <a:spcAft>
                          <a:spcPts val="0"/>
                        </a:spcAft>
                        <a:buClrTx/>
                        <a:buSzTx/>
                        <a:buFontTx/>
                        <a:buNone/>
                        <a:tabLst/>
                        <a:defRPr/>
                      </a:pPr>
                      <a:r>
                        <a:rPr lang="en-US" sz="2400" kern="1200" baseline="0" dirty="0">
                          <a:solidFill>
                            <a:schemeClr val="dk1"/>
                          </a:solidFill>
                          <a:latin typeface="+mn-lt"/>
                          <a:ea typeface="+mn-ea"/>
                          <a:cs typeface="+mn-cs"/>
                        </a:rPr>
                        <a:t>sigma</a:t>
                      </a:r>
                      <a:r>
                        <a:rPr lang="en-US" sz="2400" kern="1200" baseline="-25000" dirty="0">
                          <a:solidFill>
                            <a:schemeClr val="dk1"/>
                          </a:solidFill>
                          <a:latin typeface="+mn-lt"/>
                          <a:ea typeface="+mn-ea"/>
                          <a:cs typeface="+mn-cs"/>
                        </a:rPr>
                        <a:t>1 </a:t>
                      </a:r>
                      <a:r>
                        <a:rPr lang="en-US" sz="2400" kern="1200" baseline="0" dirty="0">
                          <a:solidFill>
                            <a:schemeClr val="dk1"/>
                          </a:solidFill>
                          <a:latin typeface="+mn-lt"/>
                          <a:ea typeface="+mn-ea"/>
                          <a:cs typeface="+mn-cs"/>
                        </a:rPr>
                        <a:t>(%)</a:t>
                      </a:r>
                      <a:endParaRPr lang="el-GR" sz="2400" kern="1200" dirty="0">
                        <a:solidFill>
                          <a:schemeClr val="dk1"/>
                        </a:solidFill>
                        <a:latin typeface="+mn-lt"/>
                        <a:ea typeface="+mn-ea"/>
                        <a:cs typeface="+mn-cs"/>
                      </a:endParaRPr>
                    </a:p>
                  </a:txBody>
                  <a:tcPr marL="68580" marR="68580" marT="0" marB="0">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gridSpan="2">
                  <a:txBody>
                    <a:bodyPr/>
                    <a:lstStyle/>
                    <a:p>
                      <a:pPr marL="0" marR="0" indent="0" algn="ctr" defTabSz="4174556" rtl="0" eaLnBrk="1" fontAlgn="auto" latinLnBrk="0" hangingPunct="1">
                        <a:lnSpc>
                          <a:spcPct val="107000"/>
                        </a:lnSpc>
                        <a:spcBef>
                          <a:spcPts val="0"/>
                        </a:spcBef>
                        <a:spcAft>
                          <a:spcPts val="0"/>
                        </a:spcAft>
                        <a:buClrTx/>
                        <a:buSzTx/>
                        <a:buFontTx/>
                        <a:buNone/>
                        <a:tabLst/>
                        <a:defRPr/>
                      </a:pPr>
                      <a:r>
                        <a:rPr lang="el-GR" sz="2400" kern="1200" dirty="0">
                          <a:solidFill>
                            <a:schemeClr val="dk1"/>
                          </a:solidFill>
                          <a:latin typeface="+mn-lt"/>
                          <a:ea typeface="+mn-ea"/>
                          <a:cs typeface="+mn-cs"/>
                        </a:rPr>
                        <a:t>5.87 </a:t>
                      </a:r>
                      <a:endParaRPr lang="en-US" sz="2400" kern="1200" dirty="0">
                        <a:solidFill>
                          <a:schemeClr val="dk1"/>
                        </a:solidFill>
                        <a:latin typeface="+mn-lt"/>
                        <a:ea typeface="+mn-ea"/>
                        <a:cs typeface="+mn-cs"/>
                      </a:endParaRPr>
                    </a:p>
                    <a:p>
                      <a:pPr marL="0" marR="0" indent="0" algn="ctr" defTabSz="4174556" rtl="0" eaLnBrk="1" fontAlgn="auto" latinLnBrk="0" hangingPunct="1">
                        <a:lnSpc>
                          <a:spcPct val="100000"/>
                        </a:lnSpc>
                        <a:spcBef>
                          <a:spcPts val="0"/>
                        </a:spcBef>
                        <a:spcAft>
                          <a:spcPts val="0"/>
                        </a:spcAft>
                        <a:buClrTx/>
                        <a:buSzTx/>
                        <a:buFontTx/>
                        <a:buNone/>
                        <a:tabLst/>
                        <a:defRPr/>
                      </a:pPr>
                      <a:r>
                        <a:rPr lang="el-GR" sz="2400" kern="1200" dirty="0">
                          <a:solidFill>
                            <a:schemeClr val="dk1"/>
                          </a:solidFill>
                          <a:latin typeface="+mn-lt"/>
                          <a:ea typeface="+mn-ea"/>
                          <a:cs typeface="+mn-cs"/>
                        </a:rPr>
                        <a:t>(</a:t>
                      </a:r>
                      <a:r>
                        <a:rPr lang="el-GR" sz="2400" kern="1200" dirty="0" smtClean="0">
                          <a:solidFill>
                            <a:schemeClr val="dk1"/>
                          </a:solidFill>
                          <a:latin typeface="+mn-lt"/>
                          <a:ea typeface="+mn-ea"/>
                          <a:cs typeface="+mn-cs"/>
                        </a:rPr>
                        <a:t>1.1</a:t>
                      </a:r>
                      <a:r>
                        <a:rPr lang="en-US" sz="2400" kern="1200" dirty="0" smtClean="0">
                          <a:solidFill>
                            <a:schemeClr val="dk1"/>
                          </a:solidFill>
                          <a:latin typeface="+mn-lt"/>
                          <a:ea typeface="+mn-ea"/>
                          <a:cs typeface="+mn-cs"/>
                        </a:rPr>
                        <a:t>2</a:t>
                      </a:r>
                      <a:r>
                        <a:rPr lang="el-GR" sz="2400" kern="1200" dirty="0" smtClean="0">
                          <a:solidFill>
                            <a:schemeClr val="dk1"/>
                          </a:solidFill>
                          <a:latin typeface="+mn-lt"/>
                          <a:ea typeface="+mn-ea"/>
                          <a:cs typeface="+mn-cs"/>
                        </a:rPr>
                        <a:t>)</a:t>
                      </a:r>
                      <a:endParaRPr lang="el-GR" sz="2400" kern="1200" dirty="0">
                        <a:solidFill>
                          <a:schemeClr val="dk1"/>
                        </a:solidFill>
                        <a:latin typeface="+mn-lt"/>
                        <a:ea typeface="+mn-ea"/>
                        <a:cs typeface="+mn-cs"/>
                      </a:endParaRPr>
                    </a:p>
                  </a:txBody>
                  <a:tcPr marL="68580" marR="6858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hMerge="1">
                  <a:txBody>
                    <a:bodyPr/>
                    <a:lstStyle/>
                    <a:p>
                      <a:endParaRPr lang="en-US"/>
                    </a:p>
                  </a:txBody>
                  <a:tcPr/>
                </a:tc>
                <a:tc>
                  <a:txBody>
                    <a:bodyPr/>
                    <a:lstStyle/>
                    <a:p>
                      <a:pPr marL="0" algn="ctr" defTabSz="4174556" rtl="0" eaLnBrk="1" latinLnBrk="0" hangingPunct="1">
                        <a:lnSpc>
                          <a:spcPct val="107000"/>
                        </a:lnSpc>
                        <a:spcAft>
                          <a:spcPts val="0"/>
                        </a:spcAft>
                      </a:pPr>
                      <a:r>
                        <a:rPr lang="el-GR" sz="2400" kern="1200" dirty="0">
                          <a:solidFill>
                            <a:schemeClr val="dk1"/>
                          </a:solidFill>
                          <a:latin typeface="+mn-lt"/>
                          <a:ea typeface="+mn-ea"/>
                          <a:cs typeface="+mn-cs"/>
                        </a:rPr>
                        <a:t>6.05 </a:t>
                      </a:r>
                      <a:endParaRPr lang="en-US" sz="2400" kern="1200" dirty="0">
                        <a:solidFill>
                          <a:schemeClr val="dk1"/>
                        </a:solidFill>
                        <a:latin typeface="+mn-lt"/>
                        <a:ea typeface="+mn-ea"/>
                        <a:cs typeface="+mn-cs"/>
                      </a:endParaRPr>
                    </a:p>
                    <a:p>
                      <a:pPr marL="0" algn="ctr" defTabSz="4174556" rtl="0" eaLnBrk="1" latinLnBrk="0" hangingPunct="1">
                        <a:lnSpc>
                          <a:spcPct val="107000"/>
                        </a:lnSpc>
                        <a:spcAft>
                          <a:spcPts val="0"/>
                        </a:spcAft>
                      </a:pPr>
                      <a:r>
                        <a:rPr lang="el-GR" sz="2400" kern="1200" dirty="0">
                          <a:solidFill>
                            <a:schemeClr val="dk1"/>
                          </a:solidFill>
                          <a:latin typeface="+mn-lt"/>
                          <a:ea typeface="+mn-ea"/>
                          <a:cs typeface="+mn-cs"/>
                        </a:rPr>
                        <a:t>(1.15)</a:t>
                      </a:r>
                    </a:p>
                  </a:txBody>
                  <a:tcPr marL="68580" marR="6858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gridSpan="2">
                  <a:txBody>
                    <a:bodyPr/>
                    <a:lstStyle/>
                    <a:p>
                      <a:pPr marL="0" algn="ctr" defTabSz="4174556" rtl="0" eaLnBrk="1" latinLnBrk="0" hangingPunct="1">
                        <a:lnSpc>
                          <a:spcPct val="107000"/>
                        </a:lnSpc>
                        <a:spcAft>
                          <a:spcPts val="0"/>
                        </a:spcAft>
                      </a:pPr>
                      <a:r>
                        <a:rPr lang="el-GR" sz="2400" kern="1200" dirty="0">
                          <a:solidFill>
                            <a:schemeClr val="dk1"/>
                          </a:solidFill>
                          <a:latin typeface="+mn-lt"/>
                          <a:ea typeface="+mn-ea"/>
                          <a:cs typeface="+mn-cs"/>
                        </a:rPr>
                        <a:t>3.62 (0.688)</a:t>
                      </a:r>
                    </a:p>
                  </a:txBody>
                  <a:tcPr marL="68580" marR="68580" marT="0" marB="0">
                    <a:lnL w="12700" cmpd="sng">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hMerge="1">
                  <a:txBody>
                    <a:bodyPr/>
                    <a:lstStyle/>
                    <a:p>
                      <a:endParaRPr lang="en-US"/>
                    </a:p>
                  </a:txBody>
                  <a:tcPr/>
                </a:tc>
                <a:tc gridSpan="2">
                  <a:txBody>
                    <a:bodyPr/>
                    <a:lstStyle/>
                    <a:p>
                      <a:pPr marL="0" algn="ctr" defTabSz="4174556" rtl="0" eaLnBrk="1" latinLnBrk="0" hangingPunct="1">
                        <a:lnSpc>
                          <a:spcPct val="107000"/>
                        </a:lnSpc>
                        <a:spcAft>
                          <a:spcPts val="0"/>
                        </a:spcAft>
                      </a:pPr>
                      <a:r>
                        <a:rPr lang="el-GR" sz="2400" kern="1200" dirty="0">
                          <a:solidFill>
                            <a:schemeClr val="dk1"/>
                          </a:solidFill>
                          <a:latin typeface="+mn-lt"/>
                          <a:ea typeface="+mn-ea"/>
                          <a:cs typeface="+mn-cs"/>
                        </a:rPr>
                        <a:t>11.2 </a:t>
                      </a:r>
                      <a:endParaRPr lang="en-US" sz="2400" kern="1200" dirty="0">
                        <a:solidFill>
                          <a:schemeClr val="dk1"/>
                        </a:solidFill>
                        <a:latin typeface="+mn-lt"/>
                        <a:ea typeface="+mn-ea"/>
                        <a:cs typeface="+mn-cs"/>
                      </a:endParaRPr>
                    </a:p>
                    <a:p>
                      <a:pPr marL="0" algn="ctr" defTabSz="4174556" rtl="0" eaLnBrk="1" latinLnBrk="0" hangingPunct="1">
                        <a:lnSpc>
                          <a:spcPct val="107000"/>
                        </a:lnSpc>
                        <a:spcAft>
                          <a:spcPts val="0"/>
                        </a:spcAft>
                      </a:pPr>
                      <a:r>
                        <a:rPr lang="el-GR" sz="2400" kern="1200" dirty="0">
                          <a:solidFill>
                            <a:schemeClr val="dk1"/>
                          </a:solidFill>
                          <a:latin typeface="+mn-lt"/>
                          <a:ea typeface="+mn-ea"/>
                          <a:cs typeface="+mn-cs"/>
                        </a:rPr>
                        <a:t>(0.958)</a:t>
                      </a:r>
                    </a:p>
                  </a:txBody>
                  <a:tcPr marL="68580" marR="68580" marT="0" marB="0">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hMerge="1">
                  <a:txBody>
                    <a:bodyPr/>
                    <a:lstStyle/>
                    <a:p>
                      <a:endParaRPr lang="en-US"/>
                    </a:p>
                  </a:txBody>
                  <a:tcPr/>
                </a:tc>
                <a:extLst>
                  <a:ext uri="{0D108BD9-81ED-4DB2-BD59-A6C34878D82A}">
                    <a16:rowId xmlns:a16="http://schemas.microsoft.com/office/drawing/2014/main" xmlns="" val="10010"/>
                  </a:ext>
                </a:extLst>
              </a:tr>
              <a:tr h="780504">
                <a:tc>
                  <a:txBody>
                    <a:bodyPr/>
                    <a:lstStyle/>
                    <a:p>
                      <a:pPr marL="0" marR="0" indent="0" algn="ctr" defTabSz="4174556" rtl="0" eaLnBrk="1" fontAlgn="auto" latinLnBrk="0" hangingPunct="1">
                        <a:lnSpc>
                          <a:spcPct val="107000"/>
                        </a:lnSpc>
                        <a:spcBef>
                          <a:spcPts val="0"/>
                        </a:spcBef>
                        <a:spcAft>
                          <a:spcPts val="0"/>
                        </a:spcAft>
                        <a:buClrTx/>
                        <a:buSzTx/>
                        <a:buFontTx/>
                        <a:buNone/>
                        <a:tabLst/>
                        <a:defRPr/>
                      </a:pPr>
                      <a:r>
                        <a:rPr lang="en-US" sz="2400" kern="1200" baseline="0" dirty="0">
                          <a:solidFill>
                            <a:schemeClr val="dk1"/>
                          </a:solidFill>
                          <a:latin typeface="+mn-lt"/>
                          <a:ea typeface="+mn-ea"/>
                          <a:cs typeface="+mn-cs"/>
                        </a:rPr>
                        <a:t>sigma</a:t>
                      </a:r>
                      <a:r>
                        <a:rPr lang="en-US" sz="2400" kern="1200" baseline="-25000" dirty="0">
                          <a:solidFill>
                            <a:schemeClr val="dk1"/>
                          </a:solidFill>
                          <a:latin typeface="+mn-lt"/>
                          <a:ea typeface="+mn-ea"/>
                          <a:cs typeface="+mn-cs"/>
                        </a:rPr>
                        <a:t>2 </a:t>
                      </a:r>
                      <a:r>
                        <a:rPr lang="en-US" sz="2400" kern="1200" baseline="0" dirty="0">
                          <a:solidFill>
                            <a:schemeClr val="dk1"/>
                          </a:solidFill>
                          <a:latin typeface="+mn-lt"/>
                          <a:ea typeface="+mn-ea"/>
                          <a:cs typeface="+mn-cs"/>
                        </a:rPr>
                        <a:t>(%)</a:t>
                      </a:r>
                      <a:endParaRPr lang="el-GR" sz="2400" kern="1200" dirty="0">
                        <a:solidFill>
                          <a:schemeClr val="dk1"/>
                        </a:solidFill>
                        <a:latin typeface="+mn-lt"/>
                        <a:ea typeface="+mn-ea"/>
                        <a:cs typeface="+mn-cs"/>
                      </a:endParaRPr>
                    </a:p>
                  </a:txBody>
                  <a:tcPr marL="68580" marR="68580" marT="0" marB="0">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marL="0" marR="0" indent="0" algn="ctr" defTabSz="4174556" rtl="0" eaLnBrk="1" fontAlgn="auto" latinLnBrk="0" hangingPunct="1">
                        <a:lnSpc>
                          <a:spcPct val="107000"/>
                        </a:lnSpc>
                        <a:spcBef>
                          <a:spcPts val="0"/>
                        </a:spcBef>
                        <a:spcAft>
                          <a:spcPts val="0"/>
                        </a:spcAft>
                        <a:buClrTx/>
                        <a:buSzTx/>
                        <a:buFontTx/>
                        <a:buNone/>
                        <a:tabLst/>
                        <a:defRPr/>
                      </a:pPr>
                      <a:r>
                        <a:rPr lang="el-GR" sz="2400" kern="1200" dirty="0">
                          <a:solidFill>
                            <a:schemeClr val="dk1"/>
                          </a:solidFill>
                          <a:latin typeface="+mn-lt"/>
                          <a:ea typeface="+mn-ea"/>
                          <a:cs typeface="+mn-cs"/>
                        </a:rPr>
                        <a:t>19.0 </a:t>
                      </a:r>
                      <a:endParaRPr lang="en-US" sz="2400" kern="1200" dirty="0">
                        <a:solidFill>
                          <a:schemeClr val="dk1"/>
                        </a:solidFill>
                        <a:latin typeface="+mn-lt"/>
                        <a:ea typeface="+mn-ea"/>
                        <a:cs typeface="+mn-cs"/>
                      </a:endParaRPr>
                    </a:p>
                    <a:p>
                      <a:pPr marL="0" marR="0" indent="0" algn="ctr" defTabSz="4174556" rtl="0" eaLnBrk="1" fontAlgn="auto" latinLnBrk="0" hangingPunct="1">
                        <a:lnSpc>
                          <a:spcPct val="107000"/>
                        </a:lnSpc>
                        <a:spcBef>
                          <a:spcPts val="0"/>
                        </a:spcBef>
                        <a:spcAft>
                          <a:spcPts val="0"/>
                        </a:spcAft>
                        <a:buClrTx/>
                        <a:buSzTx/>
                        <a:buFontTx/>
                        <a:buNone/>
                        <a:tabLst/>
                        <a:defRPr/>
                      </a:pPr>
                      <a:r>
                        <a:rPr lang="el-GR" sz="2400" kern="1200" dirty="0">
                          <a:solidFill>
                            <a:schemeClr val="dk1"/>
                          </a:solidFill>
                          <a:latin typeface="+mn-lt"/>
                          <a:ea typeface="+mn-ea"/>
                          <a:cs typeface="+mn-cs"/>
                        </a:rPr>
                        <a:t>(3.74)</a:t>
                      </a:r>
                    </a:p>
                  </a:txBody>
                  <a:tcPr marL="68580" marR="68580" marT="0" marB="0">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marL="0" algn="ctr" defTabSz="4174556" rtl="0" eaLnBrk="1" latinLnBrk="0" hangingPunct="1">
                        <a:lnSpc>
                          <a:spcPct val="107000"/>
                        </a:lnSpc>
                        <a:spcAft>
                          <a:spcPts val="0"/>
                        </a:spcAft>
                      </a:pPr>
                      <a:r>
                        <a:rPr lang="el-GR" sz="2400" kern="1200" dirty="0">
                          <a:solidFill>
                            <a:schemeClr val="dk1"/>
                          </a:solidFill>
                          <a:latin typeface="+mn-lt"/>
                          <a:ea typeface="+mn-ea"/>
                          <a:cs typeface="+mn-cs"/>
                        </a:rPr>
                        <a:t>32.2 </a:t>
                      </a:r>
                      <a:endParaRPr lang="en-US" sz="2400" kern="1200" dirty="0">
                        <a:solidFill>
                          <a:schemeClr val="dk1"/>
                        </a:solidFill>
                        <a:latin typeface="+mn-lt"/>
                        <a:ea typeface="+mn-ea"/>
                        <a:cs typeface="+mn-cs"/>
                      </a:endParaRPr>
                    </a:p>
                    <a:p>
                      <a:pPr marL="0" algn="ctr" defTabSz="4174556" rtl="0" eaLnBrk="1" latinLnBrk="0" hangingPunct="1">
                        <a:lnSpc>
                          <a:spcPct val="107000"/>
                        </a:lnSpc>
                        <a:spcAft>
                          <a:spcPts val="0"/>
                        </a:spcAft>
                      </a:pPr>
                      <a:r>
                        <a:rPr lang="el-GR" sz="2400" kern="1200" dirty="0">
                          <a:solidFill>
                            <a:schemeClr val="dk1"/>
                          </a:solidFill>
                          <a:latin typeface="+mn-lt"/>
                          <a:ea typeface="+mn-ea"/>
                          <a:cs typeface="+mn-cs"/>
                        </a:rPr>
                        <a:t>(6.60)</a:t>
                      </a:r>
                    </a:p>
                  </a:txBody>
                  <a:tcPr marL="68580" marR="68580" marT="0" marB="0">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marL="0" algn="ctr" defTabSz="4174556" rtl="0" eaLnBrk="1" latinLnBrk="0" hangingPunct="1">
                        <a:lnSpc>
                          <a:spcPct val="107000"/>
                        </a:lnSpc>
                        <a:spcAft>
                          <a:spcPts val="0"/>
                        </a:spcAft>
                      </a:pPr>
                      <a:r>
                        <a:rPr lang="el-GR" sz="2400" kern="1200" dirty="0">
                          <a:solidFill>
                            <a:schemeClr val="dk1"/>
                          </a:solidFill>
                          <a:latin typeface="+mn-lt"/>
                          <a:ea typeface="+mn-ea"/>
                          <a:cs typeface="+mn-cs"/>
                        </a:rPr>
                        <a:t>3.05 (0.770)</a:t>
                      </a:r>
                    </a:p>
                  </a:txBody>
                  <a:tcPr marL="68580" marR="68580" marT="0" marB="0">
                    <a:lnL w="12700" cmpd="sng">
                      <a:noFill/>
                    </a:lnL>
                    <a:lnR w="12700" cap="flat" cmpd="sng" algn="ctr">
                      <a:no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marL="0" algn="ctr" defTabSz="4174556" rtl="0" eaLnBrk="1" latinLnBrk="0" hangingPunct="1">
                        <a:lnSpc>
                          <a:spcPct val="107000"/>
                        </a:lnSpc>
                        <a:spcAft>
                          <a:spcPts val="0"/>
                        </a:spcAft>
                      </a:pPr>
                      <a:r>
                        <a:rPr lang="el-GR" sz="2400" kern="1200" dirty="0">
                          <a:solidFill>
                            <a:schemeClr val="dk1"/>
                          </a:solidFill>
                          <a:latin typeface="+mn-lt"/>
                          <a:ea typeface="+mn-ea"/>
                          <a:cs typeface="+mn-cs"/>
                        </a:rPr>
                        <a:t>46.1 </a:t>
                      </a:r>
                      <a:endParaRPr lang="en-US" sz="2400" kern="1200" dirty="0">
                        <a:solidFill>
                          <a:schemeClr val="dk1"/>
                        </a:solidFill>
                        <a:latin typeface="+mn-lt"/>
                        <a:ea typeface="+mn-ea"/>
                        <a:cs typeface="+mn-cs"/>
                      </a:endParaRPr>
                    </a:p>
                    <a:p>
                      <a:pPr marL="0" algn="ctr" defTabSz="4174556" rtl="0" eaLnBrk="1" latinLnBrk="0" hangingPunct="1">
                        <a:lnSpc>
                          <a:spcPct val="107000"/>
                        </a:lnSpc>
                        <a:spcAft>
                          <a:spcPts val="0"/>
                        </a:spcAft>
                      </a:pPr>
                      <a:r>
                        <a:rPr lang="el-GR" sz="2400" kern="1200" dirty="0">
                          <a:solidFill>
                            <a:schemeClr val="dk1"/>
                          </a:solidFill>
                          <a:latin typeface="+mn-lt"/>
                          <a:ea typeface="+mn-ea"/>
                          <a:cs typeface="+mn-cs"/>
                        </a:rPr>
                        <a:t>(4.81)</a:t>
                      </a:r>
                    </a:p>
                  </a:txBody>
                  <a:tcPr marL="68580" marR="68580" marT="0" marB="0">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extLst>
                  <a:ext uri="{0D108BD9-81ED-4DB2-BD59-A6C34878D82A}">
                    <a16:rowId xmlns:a16="http://schemas.microsoft.com/office/drawing/2014/main" xmlns="" val="10011"/>
                  </a:ext>
                </a:extLst>
              </a:tr>
            </a:tbl>
          </a:graphicData>
        </a:graphic>
      </p:graphicFrame>
      <p:sp>
        <p:nvSpPr>
          <p:cNvPr id="45" name="Text Box 180"/>
          <p:cNvSpPr txBox="1">
            <a:spLocks noChangeArrowheads="1"/>
          </p:cNvSpPr>
          <p:nvPr/>
        </p:nvSpPr>
        <p:spPr bwMode="auto">
          <a:xfrm>
            <a:off x="20174180" y="19961036"/>
            <a:ext cx="8411579" cy="8264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86970" tIns="43485" rIns="86970" bIns="43485">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2400" b="1" dirty="0">
                <a:latin typeface="Calibri" pitchFamily="34" charset="0"/>
              </a:rPr>
              <a:t>Table 2: </a:t>
            </a:r>
            <a:r>
              <a:rPr lang="en-US" sz="2400" dirty="0" err="1">
                <a:latin typeface="Calibri" pitchFamily="34" charset="0"/>
              </a:rPr>
              <a:t>Gevokizumab</a:t>
            </a:r>
            <a:r>
              <a:rPr lang="en-US" sz="2400" dirty="0">
                <a:latin typeface="Calibri" pitchFamily="34" charset="0"/>
              </a:rPr>
              <a:t> population pharmacokinetic model parameter estimates</a:t>
            </a:r>
            <a:endParaRPr lang="el-GR" sz="2400" dirty="0">
              <a:latin typeface="Calibri" pitchFamily="34" charset="0"/>
            </a:endParaRPr>
          </a:p>
        </p:txBody>
      </p:sp>
      <p:sp>
        <p:nvSpPr>
          <p:cNvPr id="2" name="TextBox 1"/>
          <p:cNvSpPr txBox="1"/>
          <p:nvPr/>
        </p:nvSpPr>
        <p:spPr>
          <a:xfrm>
            <a:off x="840758" y="40444361"/>
            <a:ext cx="28591577" cy="2308324"/>
          </a:xfrm>
          <a:prstGeom prst="rect">
            <a:avLst/>
          </a:prstGeom>
          <a:noFill/>
        </p:spPr>
        <p:txBody>
          <a:bodyPr wrap="square" rtlCol="0">
            <a:spAutoFit/>
          </a:bodyPr>
          <a:lstStyle/>
          <a:p>
            <a:r>
              <a:rPr lang="en-US" sz="5400" b="1" dirty="0"/>
              <a:t>References</a:t>
            </a:r>
          </a:p>
          <a:p>
            <a:r>
              <a:rPr lang="en-US" sz="3000" dirty="0"/>
              <a:t>1. Cao Y, </a:t>
            </a:r>
            <a:r>
              <a:rPr lang="en-US" sz="3000" dirty="0" err="1"/>
              <a:t>Balthasar</a:t>
            </a:r>
            <a:r>
              <a:rPr lang="en-US" sz="3000" dirty="0"/>
              <a:t> JP, </a:t>
            </a:r>
            <a:r>
              <a:rPr lang="en-US" sz="3000" dirty="0" err="1"/>
              <a:t>Jusko</a:t>
            </a:r>
            <a:r>
              <a:rPr lang="en-US" sz="3000" dirty="0"/>
              <a:t> WJ. Second-generation minimal physiologically-based pharmacokinetic model for monoclonal antibodies. J </a:t>
            </a:r>
            <a:r>
              <a:rPr lang="en-US" sz="3000" dirty="0" err="1"/>
              <a:t>Pharmacokinet</a:t>
            </a:r>
            <a:r>
              <a:rPr lang="en-US" sz="3000" dirty="0"/>
              <a:t> </a:t>
            </a:r>
            <a:r>
              <a:rPr lang="en-US" sz="3000" dirty="0" err="1"/>
              <a:t>Pharmacodyn</a:t>
            </a:r>
            <a:r>
              <a:rPr lang="en-US" sz="3000" dirty="0"/>
              <a:t>. 2013;40:597–607.</a:t>
            </a:r>
          </a:p>
          <a:p>
            <a:r>
              <a:rPr lang="en-US" sz="3000" dirty="0"/>
              <a:t>2. </a:t>
            </a:r>
            <a:r>
              <a:rPr lang="en-US" sz="3000" dirty="0" err="1"/>
              <a:t>Cavelti-Weder</a:t>
            </a:r>
            <a:r>
              <a:rPr lang="en-US" sz="3000" dirty="0"/>
              <a:t> C, </a:t>
            </a:r>
            <a:r>
              <a:rPr lang="en-US" sz="3000" dirty="0" err="1"/>
              <a:t>Babians</a:t>
            </a:r>
            <a:r>
              <a:rPr lang="en-US" sz="3000" dirty="0"/>
              <a:t>-Brunner A, Keller C, </a:t>
            </a:r>
            <a:r>
              <a:rPr lang="en-US" sz="3000" dirty="0" err="1"/>
              <a:t>Stahel</a:t>
            </a:r>
            <a:r>
              <a:rPr lang="en-US" sz="3000" dirty="0"/>
              <a:t> MA, </a:t>
            </a:r>
            <a:r>
              <a:rPr lang="en-US" sz="3000" dirty="0" err="1"/>
              <a:t>Kurz</a:t>
            </a:r>
            <a:r>
              <a:rPr lang="en-US" sz="3000" dirty="0"/>
              <a:t>-Levin M, </a:t>
            </a:r>
            <a:r>
              <a:rPr lang="en-US" sz="3000" dirty="0" err="1"/>
              <a:t>Zayed</a:t>
            </a:r>
            <a:r>
              <a:rPr lang="en-US" sz="3000" dirty="0"/>
              <a:t> H, </a:t>
            </a:r>
            <a:r>
              <a:rPr lang="en-US" sz="3000" dirty="0" err="1"/>
              <a:t>Solinger</a:t>
            </a:r>
            <a:r>
              <a:rPr lang="en-US" sz="3000" dirty="0"/>
              <a:t> AM, </a:t>
            </a:r>
            <a:r>
              <a:rPr lang="en-US" sz="3000" dirty="0" err="1"/>
              <a:t>Mandrup-Poulsen</a:t>
            </a:r>
            <a:r>
              <a:rPr lang="en-US" sz="3000" dirty="0"/>
              <a:t> T, </a:t>
            </a:r>
            <a:r>
              <a:rPr lang="en-US" sz="3000" dirty="0" err="1"/>
              <a:t>Dinarello</a:t>
            </a:r>
            <a:r>
              <a:rPr lang="en-US" sz="3000" dirty="0"/>
              <a:t> CA, </a:t>
            </a:r>
            <a:r>
              <a:rPr lang="en-US" sz="3000" dirty="0" err="1"/>
              <a:t>Donath</a:t>
            </a:r>
            <a:r>
              <a:rPr lang="en-US" sz="3000" dirty="0"/>
              <a:t> MY. Effects of </a:t>
            </a:r>
            <a:r>
              <a:rPr lang="en-US" sz="3000" dirty="0" err="1"/>
              <a:t>gevokizumab</a:t>
            </a:r>
            <a:r>
              <a:rPr lang="en-US" sz="3000" dirty="0"/>
              <a:t> on </a:t>
            </a:r>
            <a:r>
              <a:rPr lang="en-US" sz="3000" dirty="0" err="1"/>
              <a:t>glycemia</a:t>
            </a:r>
            <a:r>
              <a:rPr lang="en-US" sz="3000" dirty="0"/>
              <a:t> and        inflammatory markers in type 2 diabetes. Diabetes Care. 2012;35:1654–1662.</a:t>
            </a:r>
            <a:endParaRPr lang="en-US" sz="5400" b="1" dirty="0"/>
          </a:p>
        </p:txBody>
      </p:sp>
      <p:sp>
        <p:nvSpPr>
          <p:cNvPr id="38" name="TextBox 37"/>
          <p:cNvSpPr txBox="1"/>
          <p:nvPr/>
        </p:nvSpPr>
        <p:spPr>
          <a:xfrm>
            <a:off x="29385299" y="11870482"/>
            <a:ext cx="923330" cy="22221407"/>
          </a:xfrm>
          <a:prstGeom prst="rect">
            <a:avLst/>
          </a:prstGeom>
          <a:noFill/>
        </p:spPr>
        <p:txBody>
          <a:bodyPr vert="vert270" wrap="square" rtlCol="0">
            <a:spAutoFit/>
          </a:bodyPr>
          <a:lstStyle/>
          <a:p>
            <a:r>
              <a:rPr lang="en-US" sz="4800" dirty="0"/>
              <a:t>28</a:t>
            </a:r>
            <a:r>
              <a:rPr lang="en-US" sz="4800" baseline="30000" dirty="0"/>
              <a:t>th</a:t>
            </a:r>
            <a:r>
              <a:rPr lang="en-US" sz="4800" dirty="0"/>
              <a:t> PAGE Meeting Stockholm Sweden, 11-14 June, 2019                                 Poster IV-71</a:t>
            </a:r>
            <a:endParaRPr lang="el-GR" sz="4800" dirty="0"/>
          </a:p>
        </p:txBody>
      </p:sp>
      <p:sp>
        <p:nvSpPr>
          <p:cNvPr id="17" name="TextBox 16"/>
          <p:cNvSpPr txBox="1"/>
          <p:nvPr/>
        </p:nvSpPr>
        <p:spPr>
          <a:xfrm>
            <a:off x="21132222" y="28838525"/>
            <a:ext cx="2546573" cy="400110"/>
          </a:xfrm>
          <a:prstGeom prst="rect">
            <a:avLst/>
          </a:prstGeom>
          <a:noFill/>
        </p:spPr>
        <p:txBody>
          <a:bodyPr wrap="square" rtlCol="0">
            <a:spAutoFit/>
          </a:bodyPr>
          <a:lstStyle/>
          <a:p>
            <a:r>
              <a:rPr lang="en-US" sz="2000" dirty="0" smtClean="0"/>
              <a:t>Mean Concentrations</a:t>
            </a:r>
            <a:endParaRPr lang="el-GR" sz="2000" dirty="0"/>
          </a:p>
        </p:txBody>
      </p:sp>
      <p:sp>
        <p:nvSpPr>
          <p:cNvPr id="58" name="Text Box 180"/>
          <p:cNvSpPr txBox="1">
            <a:spLocks noChangeArrowheads="1"/>
          </p:cNvSpPr>
          <p:nvPr/>
        </p:nvSpPr>
        <p:spPr bwMode="auto">
          <a:xfrm>
            <a:off x="26364349" y="15529719"/>
            <a:ext cx="2221412" cy="34118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86970" tIns="43485" rIns="86970" bIns="43485">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2400" b="1" dirty="0" smtClean="0">
                <a:latin typeface="Calibri" pitchFamily="34" charset="0"/>
              </a:rPr>
              <a:t>Figure 3</a:t>
            </a:r>
            <a:r>
              <a:rPr lang="en-US" sz="2400" dirty="0" smtClean="0">
                <a:latin typeface="Calibri" pitchFamily="34" charset="0"/>
              </a:rPr>
              <a:t>. The published graph with aggregate data that was used for estimating the </a:t>
            </a:r>
            <a:r>
              <a:rPr lang="en-US" sz="2400" dirty="0" err="1" smtClean="0">
                <a:latin typeface="Calibri" pitchFamily="34" charset="0"/>
              </a:rPr>
              <a:t>gevokizumab’s</a:t>
            </a:r>
            <a:r>
              <a:rPr lang="en-US" sz="2400" dirty="0" smtClean="0">
                <a:latin typeface="Calibri" pitchFamily="34" charset="0"/>
              </a:rPr>
              <a:t> </a:t>
            </a:r>
            <a:r>
              <a:rPr lang="en-US" sz="2400" dirty="0" err="1" smtClean="0">
                <a:latin typeface="Calibri" pitchFamily="34" charset="0"/>
              </a:rPr>
              <a:t>PopPK</a:t>
            </a:r>
            <a:r>
              <a:rPr lang="en-US" sz="2400" dirty="0" smtClean="0">
                <a:latin typeface="Calibri" pitchFamily="34" charset="0"/>
              </a:rPr>
              <a:t> parameters.</a:t>
            </a:r>
            <a:endParaRPr lang="el-GR" sz="2400" dirty="0">
              <a:latin typeface="Calibri" pitchFamily="34" charset="0"/>
            </a:endParaRPr>
          </a:p>
        </p:txBody>
      </p:sp>
      <p:pic>
        <p:nvPicPr>
          <p:cNvPr id="18" name="Picture 17"/>
          <p:cNvPicPr>
            <a:picLocks noChangeAspect="1"/>
          </p:cNvPicPr>
          <p:nvPr/>
        </p:nvPicPr>
        <p:blipFill>
          <a:blip r:embed="rId6"/>
          <a:stretch>
            <a:fillRect/>
          </a:stretch>
        </p:blipFill>
        <p:spPr>
          <a:xfrm>
            <a:off x="20174181" y="15529719"/>
            <a:ext cx="6190166" cy="3892124"/>
          </a:xfrm>
          <a:prstGeom prst="rect">
            <a:avLst/>
          </a:prstGeom>
        </p:spPr>
      </p:pic>
      <p:sp>
        <p:nvSpPr>
          <p:cNvPr id="59" name="TextBox 58"/>
          <p:cNvSpPr txBox="1"/>
          <p:nvPr/>
        </p:nvSpPr>
        <p:spPr>
          <a:xfrm>
            <a:off x="25583505" y="28869577"/>
            <a:ext cx="2546573" cy="400110"/>
          </a:xfrm>
          <a:prstGeom prst="rect">
            <a:avLst/>
          </a:prstGeom>
          <a:noFill/>
        </p:spPr>
        <p:txBody>
          <a:bodyPr wrap="square" rtlCol="0">
            <a:spAutoFit/>
          </a:bodyPr>
          <a:lstStyle/>
          <a:p>
            <a:r>
              <a:rPr lang="en-US" sz="2000" dirty="0" smtClean="0"/>
              <a:t>Concentration SDs</a:t>
            </a:r>
            <a:endParaRPr lang="el-GR" sz="2000" dirty="0"/>
          </a:p>
        </p:txBody>
      </p:sp>
      <p:sp>
        <p:nvSpPr>
          <p:cNvPr id="3" name="TextBox 2"/>
          <p:cNvSpPr txBox="1"/>
          <p:nvPr/>
        </p:nvSpPr>
        <p:spPr>
          <a:xfrm>
            <a:off x="23058437" y="19427587"/>
            <a:ext cx="1295400" cy="369332"/>
          </a:xfrm>
          <a:prstGeom prst="rect">
            <a:avLst/>
          </a:prstGeom>
          <a:noFill/>
        </p:spPr>
        <p:txBody>
          <a:bodyPr wrap="square" rtlCol="0">
            <a:spAutoFit/>
          </a:bodyPr>
          <a:lstStyle/>
          <a:p>
            <a:r>
              <a:rPr lang="en-US" sz="1800" b="1" dirty="0" smtClean="0"/>
              <a:t>Time (days)</a:t>
            </a:r>
            <a:endParaRPr lang="el-GR" sz="1800" b="1" dirty="0"/>
          </a:p>
        </p:txBody>
      </p:sp>
      <p:pic>
        <p:nvPicPr>
          <p:cNvPr id="5" name="Picture 4"/>
          <p:cNvPicPr>
            <a:picLocks noChangeAspect="1"/>
          </p:cNvPicPr>
          <p:nvPr/>
        </p:nvPicPr>
        <p:blipFill>
          <a:blip r:embed="rId7"/>
          <a:stretch>
            <a:fillRect/>
          </a:stretch>
        </p:blipFill>
        <p:spPr>
          <a:xfrm>
            <a:off x="20174180" y="29269687"/>
            <a:ext cx="4462659" cy="3509319"/>
          </a:xfrm>
          <a:prstGeom prst="rect">
            <a:avLst/>
          </a:prstGeom>
        </p:spPr>
      </p:pic>
      <p:pic>
        <p:nvPicPr>
          <p:cNvPr id="6" name="Picture 5"/>
          <p:cNvPicPr>
            <a:picLocks noChangeAspect="1"/>
          </p:cNvPicPr>
          <p:nvPr/>
        </p:nvPicPr>
        <p:blipFill>
          <a:blip r:embed="rId8"/>
          <a:stretch>
            <a:fillRect/>
          </a:stretch>
        </p:blipFill>
        <p:spPr>
          <a:xfrm>
            <a:off x="24791098" y="29269687"/>
            <a:ext cx="4131389" cy="3554672"/>
          </a:xfrm>
          <a:prstGeom prst="rect">
            <a:avLst/>
          </a:prstGeom>
        </p:spPr>
      </p:pic>
    </p:spTree>
    <p:extLst>
      <p:ext uri="{BB962C8B-B14F-4D97-AF65-F5344CB8AC3E}">
        <p14:creationId xmlns:p14="http://schemas.microsoft.com/office/powerpoint/2010/main" val="22512518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3183</TotalTime>
  <Words>1409</Words>
  <Application>Microsoft Office PowerPoint</Application>
  <PresentationFormat>Custom</PresentationFormat>
  <Paragraphs>164</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Office Theme</vt:lpstr>
      <vt:lpstr>PowerPoint Presentation</vt:lpstr>
    </vt:vector>
  </TitlesOfParts>
  <Company>Genigraphics LLC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Genigraphics Research Poster Template A0/A1</dc:title>
  <dc:creator>Jay Larson</dc:creator>
  <dc:description>Quality poster printing
www.genigraphics.com
1-800-790-4001</dc:description>
  <cp:lastModifiedBy>Evans</cp:lastModifiedBy>
  <cp:revision>142</cp:revision>
  <cp:lastPrinted>2013-02-12T02:21:55Z</cp:lastPrinted>
  <dcterms:created xsi:type="dcterms:W3CDTF">2013-02-10T21:14:48Z</dcterms:created>
  <dcterms:modified xsi:type="dcterms:W3CDTF">2019-06-07T16:14:49Z</dcterms:modified>
</cp:coreProperties>
</file>